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1" r:id="rId9"/>
    <p:sldId id="266" r:id="rId10"/>
    <p:sldId id="268" r:id="rId11"/>
    <p:sldId id="262" r:id="rId12"/>
    <p:sldId id="260" r:id="rId13"/>
    <p:sldId id="267" r:id="rId14"/>
    <p:sldId id="269" r:id="rId15"/>
    <p:sldId id="270" r:id="rId16"/>
    <p:sldId id="271" r:id="rId17"/>
    <p:sldId id="273" r:id="rId18"/>
    <p:sldId id="272" r:id="rId19"/>
    <p:sldId id="274" r:id="rId20"/>
    <p:sldId id="275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C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Styl pośredni 4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Styl pośredni 4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1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koni\Desktop\Prace%20dyplomowe\praca%20in&#380;\wykr%20do%20tabelki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koni\Desktop\Prace%20dyplomowe\wykr%20do%20tabelki1_mg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141965365510981E-2"/>
          <c:y val="9.2696066052967888E-2"/>
          <c:w val="0.84851586358045972"/>
          <c:h val="0.77342730117918934"/>
        </c:manualLayout>
      </c:layout>
      <c:lineChart>
        <c:grouping val="stacked"/>
        <c:varyColors val="0"/>
        <c:ser>
          <c:idx val="0"/>
          <c:order val="0"/>
          <c:tx>
            <c:strRef>
              <c:f>Arkusz2!$J$2</c:f>
              <c:strCache>
                <c:ptCount val="1"/>
              </c:strCache>
            </c:strRef>
          </c:tx>
          <c:marker>
            <c:symbol val="diamond"/>
            <c:size val="5"/>
          </c:marker>
          <c:cat>
            <c:strRef>
              <c:f>Arkusz2!$I$3:$I$17</c:f>
              <c:strCache>
                <c:ptCount val="14"/>
                <c:pt idx="1">
                  <c:v>MR PŁ</c:v>
                </c:pt>
                <c:pt idx="4">
                  <c:v>SWC PŁ</c:v>
                </c:pt>
                <c:pt idx="7">
                  <c:v>SPOINA</c:v>
                </c:pt>
                <c:pt idx="10">
                  <c:v>SWC RURY</c:v>
                </c:pt>
                <c:pt idx="13">
                  <c:v>MR RURY</c:v>
                </c:pt>
              </c:strCache>
            </c:strRef>
          </c:cat>
          <c:val>
            <c:numRef>
              <c:f>Arkusz2!$J$3:$J$17</c:f>
              <c:numCache>
                <c:formatCode>General</c:formatCode>
                <c:ptCount val="15"/>
                <c:pt idx="0">
                  <c:v>252</c:v>
                </c:pt>
                <c:pt idx="1">
                  <c:v>254</c:v>
                </c:pt>
                <c:pt idx="2">
                  <c:v>251</c:v>
                </c:pt>
                <c:pt idx="3">
                  <c:v>254</c:v>
                </c:pt>
                <c:pt idx="4">
                  <c:v>255</c:v>
                </c:pt>
                <c:pt idx="5">
                  <c:v>260</c:v>
                </c:pt>
                <c:pt idx="6">
                  <c:v>256</c:v>
                </c:pt>
                <c:pt idx="7">
                  <c:v>260</c:v>
                </c:pt>
                <c:pt idx="8">
                  <c:v>261</c:v>
                </c:pt>
                <c:pt idx="9">
                  <c:v>241</c:v>
                </c:pt>
                <c:pt idx="10">
                  <c:v>252</c:v>
                </c:pt>
                <c:pt idx="11">
                  <c:v>257</c:v>
                </c:pt>
                <c:pt idx="12">
                  <c:v>238</c:v>
                </c:pt>
                <c:pt idx="13">
                  <c:v>239</c:v>
                </c:pt>
                <c:pt idx="14">
                  <c:v>240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Arkusz2!$K$2</c:f>
              <c:strCache>
                <c:ptCount val="1"/>
              </c:strCache>
            </c:strRef>
          </c:tx>
          <c:marker>
            <c:symbol val="square"/>
            <c:size val="4"/>
          </c:marker>
          <c:val>
            <c:numRef>
              <c:f>Arkusz2!$K$3:$K$17</c:f>
              <c:numCache>
                <c:formatCode>General</c:formatCode>
                <c:ptCount val="15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7966736"/>
        <c:axId val="377965168"/>
      </c:lineChart>
      <c:catAx>
        <c:axId val="377966736"/>
        <c:scaling>
          <c:orientation val="minMax"/>
        </c:scaling>
        <c:delete val="0"/>
        <c:axPos val="b"/>
        <c:majorGridlines>
          <c:spPr>
            <a:ln w="28575"/>
          </c:spPr>
        </c:majorGridlines>
        <c:numFmt formatCode="General" sourceLinked="0"/>
        <c:majorTickMark val="out"/>
        <c:minorTickMark val="none"/>
        <c:tickLblPos val="nextTo"/>
        <c:crossAx val="377965168"/>
        <c:crosses val="autoZero"/>
        <c:auto val="1"/>
        <c:lblAlgn val="ctr"/>
        <c:lblOffset val="100"/>
        <c:tickMarkSkip val="3"/>
        <c:noMultiLvlLbl val="0"/>
      </c:catAx>
      <c:valAx>
        <c:axId val="3779651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pl-PL"/>
                  <a:t>HV5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779667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886259754668071E-2"/>
          <c:y val="2.7917682135878408E-2"/>
          <c:w val="0.86340695299603332"/>
          <c:h val="0.88522939294514968"/>
        </c:manualLayout>
      </c:layout>
      <c:lineChart>
        <c:grouping val="stacked"/>
        <c:varyColors val="0"/>
        <c:ser>
          <c:idx val="3"/>
          <c:order val="0"/>
          <c:tx>
            <c:strRef>
              <c:f>'Arkusz2 (2)'!$Q$2</c:f>
              <c:strCache>
                <c:ptCount val="1"/>
                <c:pt idx="0">
                  <c:v>Próbka B</c:v>
                </c:pt>
              </c:strCache>
            </c:strRef>
          </c:tx>
          <c:marker>
            <c:symbol val="circle"/>
            <c:size val="5"/>
          </c:marker>
          <c:cat>
            <c:strRef>
              <c:f>'Arkusz2 (2)'!$I$3:$I$23</c:f>
              <c:strCache>
                <c:ptCount val="20"/>
                <c:pt idx="1">
                  <c:v>MR PŁ</c:v>
                </c:pt>
                <c:pt idx="4">
                  <c:v>SWC PŁ</c:v>
                </c:pt>
                <c:pt idx="7">
                  <c:v>SPOINA</c:v>
                </c:pt>
                <c:pt idx="10">
                  <c:v>SWC RURY 3R12</c:v>
                </c:pt>
                <c:pt idx="13">
                  <c:v>MR RURY 3R12</c:v>
                </c:pt>
                <c:pt idx="16">
                  <c:v>SWC RURY 4L7</c:v>
                </c:pt>
                <c:pt idx="19">
                  <c:v>MR RURY 4L7</c:v>
                </c:pt>
              </c:strCache>
            </c:strRef>
          </c:cat>
          <c:val>
            <c:numRef>
              <c:f>'Arkusz2 (2)'!$J$3:$J$23</c:f>
              <c:numCache>
                <c:formatCode>General</c:formatCode>
                <c:ptCount val="21"/>
                <c:pt idx="0">
                  <c:v>213</c:v>
                </c:pt>
                <c:pt idx="1">
                  <c:v>214</c:v>
                </c:pt>
                <c:pt idx="2">
                  <c:v>223</c:v>
                </c:pt>
                <c:pt idx="3">
                  <c:v>203</c:v>
                </c:pt>
                <c:pt idx="4">
                  <c:v>214</c:v>
                </c:pt>
                <c:pt idx="5">
                  <c:v>227</c:v>
                </c:pt>
                <c:pt idx="6">
                  <c:v>173</c:v>
                </c:pt>
                <c:pt idx="7">
                  <c:v>176</c:v>
                </c:pt>
                <c:pt idx="8">
                  <c:v>178</c:v>
                </c:pt>
                <c:pt idx="9">
                  <c:v>188</c:v>
                </c:pt>
                <c:pt idx="10">
                  <c:v>194</c:v>
                </c:pt>
                <c:pt idx="11">
                  <c:v>206</c:v>
                </c:pt>
                <c:pt idx="12">
                  <c:v>164</c:v>
                </c:pt>
                <c:pt idx="13">
                  <c:v>169</c:v>
                </c:pt>
                <c:pt idx="14">
                  <c:v>173</c:v>
                </c:pt>
                <c:pt idx="15">
                  <c:v>188</c:v>
                </c:pt>
                <c:pt idx="16">
                  <c:v>191</c:v>
                </c:pt>
                <c:pt idx="17">
                  <c:v>198</c:v>
                </c:pt>
                <c:pt idx="18">
                  <c:v>139</c:v>
                </c:pt>
                <c:pt idx="19">
                  <c:v>140</c:v>
                </c:pt>
                <c:pt idx="20">
                  <c:v>146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'Arkusz2 (2)'!$K$2</c:f>
              <c:strCache>
                <c:ptCount val="1"/>
                <c:pt idx="0">
                  <c:v>Próbka A</c:v>
                </c:pt>
              </c:strCache>
            </c:strRef>
          </c:tx>
          <c:marker>
            <c:symbol val="diamond"/>
            <c:size val="5"/>
          </c:marker>
          <c:cat>
            <c:strRef>
              <c:f>'Arkusz2 (2)'!$I$3:$I$23</c:f>
              <c:strCache>
                <c:ptCount val="20"/>
                <c:pt idx="1">
                  <c:v>MR PŁ</c:v>
                </c:pt>
                <c:pt idx="4">
                  <c:v>SWC PŁ</c:v>
                </c:pt>
                <c:pt idx="7">
                  <c:v>SPOINA</c:v>
                </c:pt>
                <c:pt idx="10">
                  <c:v>SWC RURY 3R12</c:v>
                </c:pt>
                <c:pt idx="13">
                  <c:v>MR RURY 3R12</c:v>
                </c:pt>
                <c:pt idx="16">
                  <c:v>SWC RURY 4L7</c:v>
                </c:pt>
                <c:pt idx="19">
                  <c:v>MR RURY 4L7</c:v>
                </c:pt>
              </c:strCache>
            </c:strRef>
          </c:cat>
          <c:val>
            <c:numRef>
              <c:f>'Arkusz2 (2)'!$Q$3:$Q$23</c:f>
              <c:numCache>
                <c:formatCode>General</c:formatCode>
                <c:ptCount val="21"/>
                <c:pt idx="0">
                  <c:v>3</c:v>
                </c:pt>
                <c:pt idx="1">
                  <c:v>-2</c:v>
                </c:pt>
                <c:pt idx="2">
                  <c:v>-1</c:v>
                </c:pt>
                <c:pt idx="3">
                  <c:v>4</c:v>
                </c:pt>
                <c:pt idx="4">
                  <c:v>-4</c:v>
                </c:pt>
                <c:pt idx="5">
                  <c:v>0</c:v>
                </c:pt>
                <c:pt idx="6">
                  <c:v>-6</c:v>
                </c:pt>
                <c:pt idx="7">
                  <c:v>-10</c:v>
                </c:pt>
                <c:pt idx="8">
                  <c:v>-4</c:v>
                </c:pt>
                <c:pt idx="9">
                  <c:v>11</c:v>
                </c:pt>
                <c:pt idx="10">
                  <c:v>7</c:v>
                </c:pt>
                <c:pt idx="11">
                  <c:v>-7</c:v>
                </c:pt>
                <c:pt idx="12">
                  <c:v>6</c:v>
                </c:pt>
                <c:pt idx="13">
                  <c:v>6</c:v>
                </c:pt>
                <c:pt idx="14">
                  <c:v>8</c:v>
                </c:pt>
                <c:pt idx="15">
                  <c:v>2</c:v>
                </c:pt>
                <c:pt idx="16">
                  <c:v>3</c:v>
                </c:pt>
                <c:pt idx="17">
                  <c:v>5</c:v>
                </c:pt>
                <c:pt idx="18">
                  <c:v>-19</c:v>
                </c:pt>
                <c:pt idx="19">
                  <c:v>-13</c:v>
                </c:pt>
                <c:pt idx="20">
                  <c:v>-5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7968696"/>
        <c:axId val="377967912"/>
      </c:lineChart>
      <c:catAx>
        <c:axId val="377968696"/>
        <c:scaling>
          <c:orientation val="minMax"/>
        </c:scaling>
        <c:delete val="0"/>
        <c:axPos val="b"/>
        <c:majorGridlines>
          <c:spPr>
            <a:ln w="22225"/>
          </c:spPr>
        </c:majorGridlines>
        <c:numFmt formatCode="General" sourceLinked="0"/>
        <c:majorTickMark val="out"/>
        <c:minorTickMark val="none"/>
        <c:tickLblPos val="nextTo"/>
        <c:crossAx val="377967912"/>
        <c:crosses val="autoZero"/>
        <c:auto val="1"/>
        <c:lblAlgn val="ctr"/>
        <c:lblOffset val="100"/>
        <c:tickMarkSkip val="3"/>
        <c:noMultiLvlLbl val="0"/>
      </c:catAx>
      <c:valAx>
        <c:axId val="377967912"/>
        <c:scaling>
          <c:orientation val="minMax"/>
          <c:min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pl-PL"/>
                  <a:t>HV1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77968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810464920264799"/>
          <c:y val="0.75125329443418742"/>
          <c:w val="0.54313109260757053"/>
          <c:h val="0.1101967431182818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B86FEF-D300-4AC1-80D8-A7D425C7A953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DF815E2A-7FD8-4A52-A025-B5246BD9FDDC}">
      <dgm:prSet phldrT="[Tekst]"/>
      <dgm:spPr/>
      <dgm:t>
        <a:bodyPr/>
        <a:lstStyle/>
        <a:p>
          <a:r>
            <a:rPr lang="pl-PL" b="1" dirty="0" smtClean="0"/>
            <a:t>Wysoka czasowa wytrzymałość na pełzanie</a:t>
          </a:r>
          <a:endParaRPr lang="pl-PL" b="1" dirty="0"/>
        </a:p>
      </dgm:t>
    </dgm:pt>
    <dgm:pt modelId="{1D80B01B-B35F-43AF-B4C7-2D0E86641614}" type="parTrans" cxnId="{A1A30E77-E2D6-4F68-8AAA-481F8CE15136}">
      <dgm:prSet/>
      <dgm:spPr/>
      <dgm:t>
        <a:bodyPr/>
        <a:lstStyle/>
        <a:p>
          <a:endParaRPr lang="pl-PL"/>
        </a:p>
      </dgm:t>
    </dgm:pt>
    <dgm:pt modelId="{46F3FD12-12BE-42DF-B436-6358559FC659}" type="sibTrans" cxnId="{A1A30E77-E2D6-4F68-8AAA-481F8CE15136}">
      <dgm:prSet/>
      <dgm:spPr/>
      <dgm:t>
        <a:bodyPr/>
        <a:lstStyle/>
        <a:p>
          <a:endParaRPr lang="pl-PL"/>
        </a:p>
      </dgm:t>
    </dgm:pt>
    <dgm:pt modelId="{D989F854-B4E2-4BA2-8C96-6855B86B3B76}">
      <dgm:prSet phldrT="[Tekst]"/>
      <dgm:spPr/>
      <dgm:t>
        <a:bodyPr/>
        <a:lstStyle/>
        <a:p>
          <a:r>
            <a:rPr lang="pl-PL" b="1" dirty="0" smtClean="0"/>
            <a:t>Odporność na korozję wysokotemperaturową</a:t>
          </a:r>
          <a:endParaRPr lang="pl-PL" b="1" dirty="0"/>
        </a:p>
      </dgm:t>
    </dgm:pt>
    <dgm:pt modelId="{F08776B4-153A-413E-BAB4-1F55C18F42D5}" type="parTrans" cxnId="{0DC6186A-1A56-4B94-A163-416DBDB3EBE1}">
      <dgm:prSet/>
      <dgm:spPr/>
      <dgm:t>
        <a:bodyPr/>
        <a:lstStyle/>
        <a:p>
          <a:endParaRPr lang="pl-PL"/>
        </a:p>
      </dgm:t>
    </dgm:pt>
    <dgm:pt modelId="{03DDAAA0-457E-4397-93A8-B201D8560AD6}" type="sibTrans" cxnId="{0DC6186A-1A56-4B94-A163-416DBDB3EBE1}">
      <dgm:prSet/>
      <dgm:spPr/>
      <dgm:t>
        <a:bodyPr/>
        <a:lstStyle/>
        <a:p>
          <a:endParaRPr lang="pl-PL"/>
        </a:p>
      </dgm:t>
    </dgm:pt>
    <dgm:pt modelId="{9AB8E609-83F8-4F05-BDD5-43CC41477288}">
      <dgm:prSet phldrT="[Tekst]"/>
      <dgm:spPr/>
      <dgm:t>
        <a:bodyPr/>
        <a:lstStyle/>
        <a:p>
          <a:r>
            <a:rPr lang="pl-PL" b="1" dirty="0" smtClean="0"/>
            <a:t>Stabilność własności mechanicznych</a:t>
          </a:r>
          <a:endParaRPr lang="pl-PL" b="1" dirty="0"/>
        </a:p>
      </dgm:t>
    </dgm:pt>
    <dgm:pt modelId="{625218BB-D12B-4591-99AF-334FECA41F45}" type="parTrans" cxnId="{9E6E7C32-B730-42D7-91FA-FBFF9A0FCABA}">
      <dgm:prSet/>
      <dgm:spPr/>
      <dgm:t>
        <a:bodyPr/>
        <a:lstStyle/>
        <a:p>
          <a:endParaRPr lang="pl-PL"/>
        </a:p>
      </dgm:t>
    </dgm:pt>
    <dgm:pt modelId="{802DA128-DF42-47B6-A834-F9F7D3BE5220}" type="sibTrans" cxnId="{9E6E7C32-B730-42D7-91FA-FBFF9A0FCABA}">
      <dgm:prSet/>
      <dgm:spPr/>
      <dgm:t>
        <a:bodyPr/>
        <a:lstStyle/>
        <a:p>
          <a:endParaRPr lang="pl-PL"/>
        </a:p>
      </dgm:t>
    </dgm:pt>
    <dgm:pt modelId="{0335EC22-C60B-4780-A2E1-BAFEFA0949F5}">
      <dgm:prSet phldrT="[Tekst]"/>
      <dgm:spPr/>
      <dgm:t>
        <a:bodyPr/>
        <a:lstStyle/>
        <a:p>
          <a:r>
            <a:rPr lang="pl-PL" b="1" dirty="0" smtClean="0"/>
            <a:t>Dobra spawalność</a:t>
          </a:r>
          <a:endParaRPr lang="pl-PL" b="1" dirty="0"/>
        </a:p>
      </dgm:t>
    </dgm:pt>
    <dgm:pt modelId="{6B3DBF0F-4F18-43B5-8E1E-0E4816D485A3}" type="parTrans" cxnId="{4C33BC1F-FFE5-4F02-A09E-7896C477D89C}">
      <dgm:prSet/>
      <dgm:spPr/>
      <dgm:t>
        <a:bodyPr/>
        <a:lstStyle/>
        <a:p>
          <a:endParaRPr lang="pl-PL"/>
        </a:p>
      </dgm:t>
    </dgm:pt>
    <dgm:pt modelId="{63EABD71-85F1-4000-8B84-1F68FEFBC611}" type="sibTrans" cxnId="{4C33BC1F-FFE5-4F02-A09E-7896C477D89C}">
      <dgm:prSet/>
      <dgm:spPr/>
      <dgm:t>
        <a:bodyPr/>
        <a:lstStyle/>
        <a:p>
          <a:endParaRPr lang="pl-PL"/>
        </a:p>
      </dgm:t>
    </dgm:pt>
    <dgm:pt modelId="{2D6C9C72-5E74-42F1-B188-F5B7E932A724}" type="pres">
      <dgm:prSet presAssocID="{9CB86FEF-D300-4AC1-80D8-A7D425C7A95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1CBBADC0-9D27-49EB-A535-9A2727C6F6C7}" type="pres">
      <dgm:prSet presAssocID="{9CB86FEF-D300-4AC1-80D8-A7D425C7A953}" presName="Name1" presStyleCnt="0"/>
      <dgm:spPr/>
    </dgm:pt>
    <dgm:pt modelId="{593A7051-CD89-4237-89A0-3F2DC563E526}" type="pres">
      <dgm:prSet presAssocID="{9CB86FEF-D300-4AC1-80D8-A7D425C7A953}" presName="cycle" presStyleCnt="0"/>
      <dgm:spPr/>
    </dgm:pt>
    <dgm:pt modelId="{EE907E37-B3FD-48FE-882E-C16FCEAFD5FB}" type="pres">
      <dgm:prSet presAssocID="{9CB86FEF-D300-4AC1-80D8-A7D425C7A953}" presName="srcNode" presStyleLbl="node1" presStyleIdx="0" presStyleCnt="4"/>
      <dgm:spPr/>
    </dgm:pt>
    <dgm:pt modelId="{3C20FAA8-B5FA-4F26-8E10-B8BFFA72341E}" type="pres">
      <dgm:prSet presAssocID="{9CB86FEF-D300-4AC1-80D8-A7D425C7A953}" presName="conn" presStyleLbl="parChTrans1D2" presStyleIdx="0" presStyleCnt="1"/>
      <dgm:spPr/>
      <dgm:t>
        <a:bodyPr/>
        <a:lstStyle/>
        <a:p>
          <a:endParaRPr lang="pl-PL"/>
        </a:p>
      </dgm:t>
    </dgm:pt>
    <dgm:pt modelId="{E74E8D08-AAF6-4B53-AFBD-8647D969F11A}" type="pres">
      <dgm:prSet presAssocID="{9CB86FEF-D300-4AC1-80D8-A7D425C7A953}" presName="extraNode" presStyleLbl="node1" presStyleIdx="0" presStyleCnt="4"/>
      <dgm:spPr/>
    </dgm:pt>
    <dgm:pt modelId="{423C3697-F02B-465E-8C7F-35403BC635B1}" type="pres">
      <dgm:prSet presAssocID="{9CB86FEF-D300-4AC1-80D8-A7D425C7A953}" presName="dstNode" presStyleLbl="node1" presStyleIdx="0" presStyleCnt="4"/>
      <dgm:spPr/>
    </dgm:pt>
    <dgm:pt modelId="{744596A1-0C11-474E-9121-AE0C7B3E3B65}" type="pres">
      <dgm:prSet presAssocID="{DF815E2A-7FD8-4A52-A025-B5246BD9FDD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A752C18-399C-4021-A86D-3299923C3D13}" type="pres">
      <dgm:prSet presAssocID="{DF815E2A-7FD8-4A52-A025-B5246BD9FDDC}" presName="accent_1" presStyleCnt="0"/>
      <dgm:spPr/>
    </dgm:pt>
    <dgm:pt modelId="{12D274AE-A9B6-4B24-A98A-280591EAD267}" type="pres">
      <dgm:prSet presAssocID="{DF815E2A-7FD8-4A52-A025-B5246BD9FDDC}" presName="accentRepeatNode" presStyleLbl="solidFgAcc1" presStyleIdx="0" presStyleCnt="4"/>
      <dgm:spPr/>
    </dgm:pt>
    <dgm:pt modelId="{233F0B3B-A2C1-45F5-B1D9-4C2AE687E517}" type="pres">
      <dgm:prSet presAssocID="{D989F854-B4E2-4BA2-8C96-6855B86B3B7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0B1082-5E71-47D2-8CDD-8B5BA5E81D16}" type="pres">
      <dgm:prSet presAssocID="{D989F854-B4E2-4BA2-8C96-6855B86B3B76}" presName="accent_2" presStyleCnt="0"/>
      <dgm:spPr/>
    </dgm:pt>
    <dgm:pt modelId="{8A0567A8-4C97-47E2-B134-DD3446793A7F}" type="pres">
      <dgm:prSet presAssocID="{D989F854-B4E2-4BA2-8C96-6855B86B3B76}" presName="accentRepeatNode" presStyleLbl="solidFgAcc1" presStyleIdx="1" presStyleCnt="4"/>
      <dgm:spPr/>
    </dgm:pt>
    <dgm:pt modelId="{6E2677E6-E081-45BA-86A1-E855B6419EF8}" type="pres">
      <dgm:prSet presAssocID="{9AB8E609-83F8-4F05-BDD5-43CC4147728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8FB1119-2817-4A9F-A379-E1B98955D000}" type="pres">
      <dgm:prSet presAssocID="{9AB8E609-83F8-4F05-BDD5-43CC41477288}" presName="accent_3" presStyleCnt="0"/>
      <dgm:spPr/>
    </dgm:pt>
    <dgm:pt modelId="{A307A891-52ED-484B-8006-05CA2D1533B4}" type="pres">
      <dgm:prSet presAssocID="{9AB8E609-83F8-4F05-BDD5-43CC41477288}" presName="accentRepeatNode" presStyleLbl="solidFgAcc1" presStyleIdx="2" presStyleCnt="4"/>
      <dgm:spPr/>
    </dgm:pt>
    <dgm:pt modelId="{5AAC1561-5AE1-4310-8DF3-8EFD098B6CAF}" type="pres">
      <dgm:prSet presAssocID="{0335EC22-C60B-4780-A2E1-BAFEFA0949F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A928D90-9664-4E7E-B9A5-3FD36975A648}" type="pres">
      <dgm:prSet presAssocID="{0335EC22-C60B-4780-A2E1-BAFEFA0949F5}" presName="accent_4" presStyleCnt="0"/>
      <dgm:spPr/>
    </dgm:pt>
    <dgm:pt modelId="{AA8B017E-9E62-4125-B8C6-A0E1C65D5339}" type="pres">
      <dgm:prSet presAssocID="{0335EC22-C60B-4780-A2E1-BAFEFA0949F5}" presName="accentRepeatNode" presStyleLbl="solidFgAcc1" presStyleIdx="3" presStyleCnt="4"/>
      <dgm:spPr/>
    </dgm:pt>
  </dgm:ptLst>
  <dgm:cxnLst>
    <dgm:cxn modelId="{6C4AC365-F0FE-4193-A320-3A033BBF759A}" type="presOf" srcId="{46F3FD12-12BE-42DF-B436-6358559FC659}" destId="{3C20FAA8-B5FA-4F26-8E10-B8BFFA72341E}" srcOrd="0" destOrd="0" presId="urn:microsoft.com/office/officeart/2008/layout/VerticalCurvedList"/>
    <dgm:cxn modelId="{089D75EA-E041-4205-8A4F-D1C23D281405}" type="presOf" srcId="{9CB86FEF-D300-4AC1-80D8-A7D425C7A953}" destId="{2D6C9C72-5E74-42F1-B188-F5B7E932A724}" srcOrd="0" destOrd="0" presId="urn:microsoft.com/office/officeart/2008/layout/VerticalCurvedList"/>
    <dgm:cxn modelId="{9E6E7C32-B730-42D7-91FA-FBFF9A0FCABA}" srcId="{9CB86FEF-D300-4AC1-80D8-A7D425C7A953}" destId="{9AB8E609-83F8-4F05-BDD5-43CC41477288}" srcOrd="2" destOrd="0" parTransId="{625218BB-D12B-4591-99AF-334FECA41F45}" sibTransId="{802DA128-DF42-47B6-A834-F9F7D3BE5220}"/>
    <dgm:cxn modelId="{A1A30E77-E2D6-4F68-8AAA-481F8CE15136}" srcId="{9CB86FEF-D300-4AC1-80D8-A7D425C7A953}" destId="{DF815E2A-7FD8-4A52-A025-B5246BD9FDDC}" srcOrd="0" destOrd="0" parTransId="{1D80B01B-B35F-43AF-B4C7-2D0E86641614}" sibTransId="{46F3FD12-12BE-42DF-B436-6358559FC659}"/>
    <dgm:cxn modelId="{D5E91867-3498-4526-A8F8-44460A4A0D7F}" type="presOf" srcId="{0335EC22-C60B-4780-A2E1-BAFEFA0949F5}" destId="{5AAC1561-5AE1-4310-8DF3-8EFD098B6CAF}" srcOrd="0" destOrd="0" presId="urn:microsoft.com/office/officeart/2008/layout/VerticalCurvedList"/>
    <dgm:cxn modelId="{0DC6186A-1A56-4B94-A163-416DBDB3EBE1}" srcId="{9CB86FEF-D300-4AC1-80D8-A7D425C7A953}" destId="{D989F854-B4E2-4BA2-8C96-6855B86B3B76}" srcOrd="1" destOrd="0" parTransId="{F08776B4-153A-413E-BAB4-1F55C18F42D5}" sibTransId="{03DDAAA0-457E-4397-93A8-B201D8560AD6}"/>
    <dgm:cxn modelId="{E2ACF4D4-B00B-492B-B637-6689F4C90993}" type="presOf" srcId="{DF815E2A-7FD8-4A52-A025-B5246BD9FDDC}" destId="{744596A1-0C11-474E-9121-AE0C7B3E3B65}" srcOrd="0" destOrd="0" presId="urn:microsoft.com/office/officeart/2008/layout/VerticalCurvedList"/>
    <dgm:cxn modelId="{4C33BC1F-FFE5-4F02-A09E-7896C477D89C}" srcId="{9CB86FEF-D300-4AC1-80D8-A7D425C7A953}" destId="{0335EC22-C60B-4780-A2E1-BAFEFA0949F5}" srcOrd="3" destOrd="0" parTransId="{6B3DBF0F-4F18-43B5-8E1E-0E4816D485A3}" sibTransId="{63EABD71-85F1-4000-8B84-1F68FEFBC611}"/>
    <dgm:cxn modelId="{8F78AA88-9632-4094-B264-1E2C2F20FA3E}" type="presOf" srcId="{D989F854-B4E2-4BA2-8C96-6855B86B3B76}" destId="{233F0B3B-A2C1-45F5-B1D9-4C2AE687E517}" srcOrd="0" destOrd="0" presId="urn:microsoft.com/office/officeart/2008/layout/VerticalCurvedList"/>
    <dgm:cxn modelId="{3055D521-CE75-494C-9087-CDC88E64C17F}" type="presOf" srcId="{9AB8E609-83F8-4F05-BDD5-43CC41477288}" destId="{6E2677E6-E081-45BA-86A1-E855B6419EF8}" srcOrd="0" destOrd="0" presId="urn:microsoft.com/office/officeart/2008/layout/VerticalCurvedList"/>
    <dgm:cxn modelId="{E394D48E-AC8E-4079-8169-E87887B95044}" type="presParOf" srcId="{2D6C9C72-5E74-42F1-B188-F5B7E932A724}" destId="{1CBBADC0-9D27-49EB-A535-9A2727C6F6C7}" srcOrd="0" destOrd="0" presId="urn:microsoft.com/office/officeart/2008/layout/VerticalCurvedList"/>
    <dgm:cxn modelId="{495D4DD7-1ADA-403C-B8D5-7B47F28AFFBD}" type="presParOf" srcId="{1CBBADC0-9D27-49EB-A535-9A2727C6F6C7}" destId="{593A7051-CD89-4237-89A0-3F2DC563E526}" srcOrd="0" destOrd="0" presId="urn:microsoft.com/office/officeart/2008/layout/VerticalCurvedList"/>
    <dgm:cxn modelId="{0C9EB9F1-0742-4F47-A4D0-A877C885A87A}" type="presParOf" srcId="{593A7051-CD89-4237-89A0-3F2DC563E526}" destId="{EE907E37-B3FD-48FE-882E-C16FCEAFD5FB}" srcOrd="0" destOrd="0" presId="urn:microsoft.com/office/officeart/2008/layout/VerticalCurvedList"/>
    <dgm:cxn modelId="{5E164882-BEA5-4CB2-9DC5-949584BC720C}" type="presParOf" srcId="{593A7051-CD89-4237-89A0-3F2DC563E526}" destId="{3C20FAA8-B5FA-4F26-8E10-B8BFFA72341E}" srcOrd="1" destOrd="0" presId="urn:microsoft.com/office/officeart/2008/layout/VerticalCurvedList"/>
    <dgm:cxn modelId="{ECB64280-C520-4E27-AD18-C003FF611E56}" type="presParOf" srcId="{593A7051-CD89-4237-89A0-3F2DC563E526}" destId="{E74E8D08-AAF6-4B53-AFBD-8647D969F11A}" srcOrd="2" destOrd="0" presId="urn:microsoft.com/office/officeart/2008/layout/VerticalCurvedList"/>
    <dgm:cxn modelId="{89DB8AFC-0A84-4D73-BA53-555E0FD3FE26}" type="presParOf" srcId="{593A7051-CD89-4237-89A0-3F2DC563E526}" destId="{423C3697-F02B-465E-8C7F-35403BC635B1}" srcOrd="3" destOrd="0" presId="urn:microsoft.com/office/officeart/2008/layout/VerticalCurvedList"/>
    <dgm:cxn modelId="{A3056883-8BF8-4043-9ACA-3338D07681BD}" type="presParOf" srcId="{1CBBADC0-9D27-49EB-A535-9A2727C6F6C7}" destId="{744596A1-0C11-474E-9121-AE0C7B3E3B65}" srcOrd="1" destOrd="0" presId="urn:microsoft.com/office/officeart/2008/layout/VerticalCurvedList"/>
    <dgm:cxn modelId="{8CA68834-23AB-48A7-AD53-4D576F41C07C}" type="presParOf" srcId="{1CBBADC0-9D27-49EB-A535-9A2727C6F6C7}" destId="{3A752C18-399C-4021-A86D-3299923C3D13}" srcOrd="2" destOrd="0" presId="urn:microsoft.com/office/officeart/2008/layout/VerticalCurvedList"/>
    <dgm:cxn modelId="{12E1664D-F728-454C-A1DD-417F5AF4A664}" type="presParOf" srcId="{3A752C18-399C-4021-A86D-3299923C3D13}" destId="{12D274AE-A9B6-4B24-A98A-280591EAD267}" srcOrd="0" destOrd="0" presId="urn:microsoft.com/office/officeart/2008/layout/VerticalCurvedList"/>
    <dgm:cxn modelId="{2C793F00-E0C9-40F6-A781-EA28B7A593F6}" type="presParOf" srcId="{1CBBADC0-9D27-49EB-A535-9A2727C6F6C7}" destId="{233F0B3B-A2C1-45F5-B1D9-4C2AE687E517}" srcOrd="3" destOrd="0" presId="urn:microsoft.com/office/officeart/2008/layout/VerticalCurvedList"/>
    <dgm:cxn modelId="{468E6306-77B4-41C2-8259-4741F92243E1}" type="presParOf" srcId="{1CBBADC0-9D27-49EB-A535-9A2727C6F6C7}" destId="{BF0B1082-5E71-47D2-8CDD-8B5BA5E81D16}" srcOrd="4" destOrd="0" presId="urn:microsoft.com/office/officeart/2008/layout/VerticalCurvedList"/>
    <dgm:cxn modelId="{053C6058-07E6-49F5-9230-DA32C80BE8EF}" type="presParOf" srcId="{BF0B1082-5E71-47D2-8CDD-8B5BA5E81D16}" destId="{8A0567A8-4C97-47E2-B134-DD3446793A7F}" srcOrd="0" destOrd="0" presId="urn:microsoft.com/office/officeart/2008/layout/VerticalCurvedList"/>
    <dgm:cxn modelId="{5D3CEA3F-E588-4CA6-BCAE-C6DC97DABF33}" type="presParOf" srcId="{1CBBADC0-9D27-49EB-A535-9A2727C6F6C7}" destId="{6E2677E6-E081-45BA-86A1-E855B6419EF8}" srcOrd="5" destOrd="0" presId="urn:microsoft.com/office/officeart/2008/layout/VerticalCurvedList"/>
    <dgm:cxn modelId="{70EF4674-F890-462A-A5EE-9594A9F77E00}" type="presParOf" srcId="{1CBBADC0-9D27-49EB-A535-9A2727C6F6C7}" destId="{A8FB1119-2817-4A9F-A379-E1B98955D000}" srcOrd="6" destOrd="0" presId="urn:microsoft.com/office/officeart/2008/layout/VerticalCurvedList"/>
    <dgm:cxn modelId="{F1F868F4-B05C-454B-AAD5-AA19124068DB}" type="presParOf" srcId="{A8FB1119-2817-4A9F-A379-E1B98955D000}" destId="{A307A891-52ED-484B-8006-05CA2D1533B4}" srcOrd="0" destOrd="0" presId="urn:microsoft.com/office/officeart/2008/layout/VerticalCurvedList"/>
    <dgm:cxn modelId="{7A8409AE-0329-4C79-88AC-69F8FA099F4E}" type="presParOf" srcId="{1CBBADC0-9D27-49EB-A535-9A2727C6F6C7}" destId="{5AAC1561-5AE1-4310-8DF3-8EFD098B6CAF}" srcOrd="7" destOrd="0" presId="urn:microsoft.com/office/officeart/2008/layout/VerticalCurvedList"/>
    <dgm:cxn modelId="{ACB8619B-E590-4AA5-82F8-CE5FB15AA2BE}" type="presParOf" srcId="{1CBBADC0-9D27-49EB-A535-9A2727C6F6C7}" destId="{EA928D90-9664-4E7E-B9A5-3FD36975A648}" srcOrd="8" destOrd="0" presId="urn:microsoft.com/office/officeart/2008/layout/VerticalCurvedList"/>
    <dgm:cxn modelId="{31DC0052-3B1D-4597-A9EF-3761979473D0}" type="presParOf" srcId="{EA928D90-9664-4E7E-B9A5-3FD36975A648}" destId="{AA8B017E-9E62-4125-B8C6-A0E1C65D533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A380C6-C8BC-41EA-8611-D40035BE20F2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89AC3E07-7DD7-447A-B9B3-2C1913ACEB9F}">
      <dgm:prSet phldrT="[Tekst]"/>
      <dgm:spPr/>
      <dgm:t>
        <a:bodyPr/>
        <a:lstStyle/>
        <a:p>
          <a:r>
            <a:rPr lang="pl-PL" b="1" dirty="0" smtClean="0"/>
            <a:t>TP347HFG</a:t>
          </a:r>
          <a:endParaRPr lang="pl-PL" b="1" dirty="0"/>
        </a:p>
      </dgm:t>
    </dgm:pt>
    <dgm:pt modelId="{709B3304-2A4B-4B74-9D95-9351080EC8C1}" type="parTrans" cxnId="{0A3DF952-1A3E-4700-A12E-4423A4EB0B6A}">
      <dgm:prSet/>
      <dgm:spPr/>
      <dgm:t>
        <a:bodyPr/>
        <a:lstStyle/>
        <a:p>
          <a:endParaRPr lang="pl-PL"/>
        </a:p>
      </dgm:t>
    </dgm:pt>
    <dgm:pt modelId="{235E3B44-423C-41F9-8986-22FCD9866C22}" type="sibTrans" cxnId="{0A3DF952-1A3E-4700-A12E-4423A4EB0B6A}">
      <dgm:prSet/>
      <dgm:spPr/>
      <dgm:t>
        <a:bodyPr/>
        <a:lstStyle/>
        <a:p>
          <a:endParaRPr lang="pl-PL"/>
        </a:p>
      </dgm:t>
    </dgm:pt>
    <dgm:pt modelId="{7584BFA5-99A8-4F4B-ABF3-92BC5591DCFD}">
      <dgm:prSet phldrT="[Tekst]"/>
      <dgm:spPr/>
      <dgm:t>
        <a:bodyPr/>
        <a:lstStyle/>
        <a:p>
          <a:pPr algn="just">
            <a:lnSpc>
              <a:spcPct val="150000"/>
            </a:lnSpc>
          </a:pPr>
          <a:r>
            <a:rPr lang="pl-PL" dirty="0" smtClean="0"/>
            <a:t>Badania metalograficzne wykazały prawidłową budowę geometryczną złączy spawanych.</a:t>
          </a:r>
          <a:endParaRPr lang="pl-PL" dirty="0"/>
        </a:p>
      </dgm:t>
    </dgm:pt>
    <dgm:pt modelId="{6ECEC2F2-BFDE-431E-928B-F021245BCE34}" type="parTrans" cxnId="{2B21B06E-4D9C-4F41-82C9-984C1CD3771F}">
      <dgm:prSet/>
      <dgm:spPr/>
      <dgm:t>
        <a:bodyPr/>
        <a:lstStyle/>
        <a:p>
          <a:endParaRPr lang="pl-PL"/>
        </a:p>
      </dgm:t>
    </dgm:pt>
    <dgm:pt modelId="{C710076D-6879-4FB7-8DFB-F124BAE5BDD7}" type="sibTrans" cxnId="{2B21B06E-4D9C-4F41-82C9-984C1CD3771F}">
      <dgm:prSet/>
      <dgm:spPr/>
      <dgm:t>
        <a:bodyPr/>
        <a:lstStyle/>
        <a:p>
          <a:endParaRPr lang="pl-PL"/>
        </a:p>
      </dgm:t>
    </dgm:pt>
    <dgm:pt modelId="{FB89136B-DFB0-44A2-B401-FE7BCF2E0E38}">
      <dgm:prSet phldrT="[Tekst]"/>
      <dgm:spPr/>
      <dgm:t>
        <a:bodyPr/>
        <a:lstStyle/>
        <a:p>
          <a:pPr algn="just">
            <a:lnSpc>
              <a:spcPct val="150000"/>
            </a:lnSpc>
          </a:pPr>
          <a:r>
            <a:rPr lang="pl-PL" dirty="0" smtClean="0"/>
            <a:t>W SWC od strony płaskownika zaobserwowano rozrost </a:t>
          </a:r>
          <a:r>
            <a:rPr lang="pl-PL" dirty="0" err="1" smtClean="0"/>
            <a:t>ziarn</a:t>
          </a:r>
          <a:r>
            <a:rPr lang="pl-PL" dirty="0" smtClean="0"/>
            <a:t> austenitu i zanik pasmowości struktury.</a:t>
          </a:r>
          <a:endParaRPr lang="pl-PL" dirty="0"/>
        </a:p>
      </dgm:t>
    </dgm:pt>
    <dgm:pt modelId="{81497AB6-28B8-4D58-97E1-DA8ACAE23EC4}" type="parTrans" cxnId="{96281EE7-E6E5-45EA-B6C0-83C850E0FC01}">
      <dgm:prSet/>
      <dgm:spPr/>
      <dgm:t>
        <a:bodyPr/>
        <a:lstStyle/>
        <a:p>
          <a:endParaRPr lang="pl-PL"/>
        </a:p>
      </dgm:t>
    </dgm:pt>
    <dgm:pt modelId="{52AE8DB8-92C0-4A6B-B53F-E910C0359EB4}" type="sibTrans" cxnId="{96281EE7-E6E5-45EA-B6C0-83C850E0FC01}">
      <dgm:prSet/>
      <dgm:spPr/>
      <dgm:t>
        <a:bodyPr/>
        <a:lstStyle/>
        <a:p>
          <a:endParaRPr lang="pl-PL"/>
        </a:p>
      </dgm:t>
    </dgm:pt>
    <dgm:pt modelId="{01C4FA11-5F35-4D02-939C-EC3BECA2E37C}">
      <dgm:prSet phldrT="[Tekst]"/>
      <dgm:spPr/>
      <dgm:t>
        <a:bodyPr/>
        <a:lstStyle/>
        <a:p>
          <a:pPr algn="just">
            <a:lnSpc>
              <a:spcPct val="150000"/>
            </a:lnSpc>
          </a:pPr>
          <a:r>
            <a:rPr lang="pl-PL" dirty="0" smtClean="0"/>
            <a:t>Prawidłowe wykonane spoiny o  strukturze austenitu i budowie dendrytycznej są wolne od niezgodności spawalniczych.</a:t>
          </a:r>
          <a:endParaRPr lang="pl-PL" dirty="0"/>
        </a:p>
      </dgm:t>
    </dgm:pt>
    <dgm:pt modelId="{35617BE9-9E6D-4D05-BCCA-7839D4E042EA}" type="parTrans" cxnId="{172041D9-20F2-44A0-946D-EEA7343BB756}">
      <dgm:prSet/>
      <dgm:spPr/>
      <dgm:t>
        <a:bodyPr/>
        <a:lstStyle/>
        <a:p>
          <a:endParaRPr lang="pl-PL"/>
        </a:p>
      </dgm:t>
    </dgm:pt>
    <dgm:pt modelId="{E1F7AA8A-79F1-4583-95AE-BC80C79CA49E}" type="sibTrans" cxnId="{172041D9-20F2-44A0-946D-EEA7343BB756}">
      <dgm:prSet/>
      <dgm:spPr/>
      <dgm:t>
        <a:bodyPr/>
        <a:lstStyle/>
        <a:p>
          <a:endParaRPr lang="pl-PL"/>
        </a:p>
      </dgm:t>
    </dgm:pt>
    <dgm:pt modelId="{160A3E26-AB27-44C3-B7AE-AB3A1F418571}">
      <dgm:prSet phldrT="[Tekst]"/>
      <dgm:spPr/>
      <dgm:t>
        <a:bodyPr/>
        <a:lstStyle/>
        <a:p>
          <a:pPr algn="just">
            <a:lnSpc>
              <a:spcPct val="150000"/>
            </a:lnSpc>
          </a:pPr>
          <a:r>
            <a:rPr lang="pl-PL" dirty="0" smtClean="0"/>
            <a:t>Zastosowanie nieprawidłowych parametrów procesu spawania w czasie badań wstępnych ujawniło, że spoiny są podatne do pękania gorącego.</a:t>
          </a:r>
          <a:endParaRPr lang="pl-PL" dirty="0"/>
        </a:p>
      </dgm:t>
    </dgm:pt>
    <dgm:pt modelId="{12A4FC91-2714-484A-9473-5F3B530DFE35}" type="parTrans" cxnId="{779CC773-798F-440F-A934-606E795B71D3}">
      <dgm:prSet/>
      <dgm:spPr/>
      <dgm:t>
        <a:bodyPr/>
        <a:lstStyle/>
        <a:p>
          <a:endParaRPr lang="pl-PL"/>
        </a:p>
      </dgm:t>
    </dgm:pt>
    <dgm:pt modelId="{4C833D3B-FDCD-4FA3-B787-2A6DDC18684A}" type="sibTrans" cxnId="{779CC773-798F-440F-A934-606E795B71D3}">
      <dgm:prSet/>
      <dgm:spPr/>
      <dgm:t>
        <a:bodyPr/>
        <a:lstStyle/>
        <a:p>
          <a:endParaRPr lang="pl-PL"/>
        </a:p>
      </dgm:t>
    </dgm:pt>
    <dgm:pt modelId="{1686ADDB-D12D-4E2A-A1B6-E55B240882F8}" type="pres">
      <dgm:prSet presAssocID="{ABA380C6-C8BC-41EA-8611-D40035BE20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88985CF-8CD7-4DC9-9E95-73BEF5DAFBD4}" type="pres">
      <dgm:prSet presAssocID="{89AC3E07-7DD7-447A-B9B3-2C1913ACEB9F}" presName="linNode" presStyleCnt="0"/>
      <dgm:spPr/>
    </dgm:pt>
    <dgm:pt modelId="{AD7D8FFB-2961-4BFB-8909-E8BC39BCDD56}" type="pres">
      <dgm:prSet presAssocID="{89AC3E07-7DD7-447A-B9B3-2C1913ACEB9F}" presName="parentText" presStyleLbl="node1" presStyleIdx="0" presStyleCnt="1" custScaleX="73365" custScaleY="79274" custLinFactNeighborX="-2216" custLinFactNeighborY="-1569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1A6FA06-9840-475A-B88F-0B53BA9E4C0A}" type="pres">
      <dgm:prSet presAssocID="{89AC3E07-7DD7-447A-B9B3-2C1913ACEB9F}" presName="descendantText" presStyleLbl="alignAccFollowNode1" presStyleIdx="0" presStyleCnt="1" custScaleX="115256" custScaleY="116664" custLinFactNeighborX="-201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0899B6A-FB1F-4040-B135-CB41861282A5}" type="presOf" srcId="{ABA380C6-C8BC-41EA-8611-D40035BE20F2}" destId="{1686ADDB-D12D-4E2A-A1B6-E55B240882F8}" srcOrd="0" destOrd="0" presId="urn:microsoft.com/office/officeart/2005/8/layout/vList5"/>
    <dgm:cxn modelId="{0A3DF952-1A3E-4700-A12E-4423A4EB0B6A}" srcId="{ABA380C6-C8BC-41EA-8611-D40035BE20F2}" destId="{89AC3E07-7DD7-447A-B9B3-2C1913ACEB9F}" srcOrd="0" destOrd="0" parTransId="{709B3304-2A4B-4B74-9D95-9351080EC8C1}" sibTransId="{235E3B44-423C-41F9-8986-22FCD9866C22}"/>
    <dgm:cxn modelId="{28D07E10-91B4-4BF5-9220-FB5E06F91B3C}" type="presOf" srcId="{7584BFA5-99A8-4F4B-ABF3-92BC5591DCFD}" destId="{21A6FA06-9840-475A-B88F-0B53BA9E4C0A}" srcOrd="0" destOrd="0" presId="urn:microsoft.com/office/officeart/2005/8/layout/vList5"/>
    <dgm:cxn modelId="{2B21B06E-4D9C-4F41-82C9-984C1CD3771F}" srcId="{89AC3E07-7DD7-447A-B9B3-2C1913ACEB9F}" destId="{7584BFA5-99A8-4F4B-ABF3-92BC5591DCFD}" srcOrd="0" destOrd="0" parTransId="{6ECEC2F2-BFDE-431E-928B-F021245BCE34}" sibTransId="{C710076D-6879-4FB7-8DFB-F124BAE5BDD7}"/>
    <dgm:cxn modelId="{303C6BA7-54A6-4889-99A3-C606BA504810}" type="presOf" srcId="{01C4FA11-5F35-4D02-939C-EC3BECA2E37C}" destId="{21A6FA06-9840-475A-B88F-0B53BA9E4C0A}" srcOrd="0" destOrd="2" presId="urn:microsoft.com/office/officeart/2005/8/layout/vList5"/>
    <dgm:cxn modelId="{1C0DE1D8-632E-438E-8C24-407062E65504}" type="presOf" srcId="{160A3E26-AB27-44C3-B7AE-AB3A1F418571}" destId="{21A6FA06-9840-475A-B88F-0B53BA9E4C0A}" srcOrd="0" destOrd="3" presId="urn:microsoft.com/office/officeart/2005/8/layout/vList5"/>
    <dgm:cxn modelId="{F89A1796-3B02-4A43-B678-780E2CB4AD05}" type="presOf" srcId="{FB89136B-DFB0-44A2-B401-FE7BCF2E0E38}" destId="{21A6FA06-9840-475A-B88F-0B53BA9E4C0A}" srcOrd="0" destOrd="1" presId="urn:microsoft.com/office/officeart/2005/8/layout/vList5"/>
    <dgm:cxn modelId="{6AB06548-4335-4FFE-84EA-CED92714A51C}" type="presOf" srcId="{89AC3E07-7DD7-447A-B9B3-2C1913ACEB9F}" destId="{AD7D8FFB-2961-4BFB-8909-E8BC39BCDD56}" srcOrd="0" destOrd="0" presId="urn:microsoft.com/office/officeart/2005/8/layout/vList5"/>
    <dgm:cxn modelId="{172041D9-20F2-44A0-946D-EEA7343BB756}" srcId="{89AC3E07-7DD7-447A-B9B3-2C1913ACEB9F}" destId="{01C4FA11-5F35-4D02-939C-EC3BECA2E37C}" srcOrd="2" destOrd="0" parTransId="{35617BE9-9E6D-4D05-BCCA-7839D4E042EA}" sibTransId="{E1F7AA8A-79F1-4583-95AE-BC80C79CA49E}"/>
    <dgm:cxn modelId="{779CC773-798F-440F-A934-606E795B71D3}" srcId="{89AC3E07-7DD7-447A-B9B3-2C1913ACEB9F}" destId="{160A3E26-AB27-44C3-B7AE-AB3A1F418571}" srcOrd="3" destOrd="0" parTransId="{12A4FC91-2714-484A-9473-5F3B530DFE35}" sibTransId="{4C833D3B-FDCD-4FA3-B787-2A6DDC18684A}"/>
    <dgm:cxn modelId="{96281EE7-E6E5-45EA-B6C0-83C850E0FC01}" srcId="{89AC3E07-7DD7-447A-B9B3-2C1913ACEB9F}" destId="{FB89136B-DFB0-44A2-B401-FE7BCF2E0E38}" srcOrd="1" destOrd="0" parTransId="{81497AB6-28B8-4D58-97E1-DA8ACAE23EC4}" sibTransId="{52AE8DB8-92C0-4A6B-B53F-E910C0359EB4}"/>
    <dgm:cxn modelId="{F5988A47-2DF0-4631-AC3C-DB94CA676720}" type="presParOf" srcId="{1686ADDB-D12D-4E2A-A1B6-E55B240882F8}" destId="{188985CF-8CD7-4DC9-9E95-73BEF5DAFBD4}" srcOrd="0" destOrd="0" presId="urn:microsoft.com/office/officeart/2005/8/layout/vList5"/>
    <dgm:cxn modelId="{C928852B-431D-4554-8590-5DA5D8F37516}" type="presParOf" srcId="{188985CF-8CD7-4DC9-9E95-73BEF5DAFBD4}" destId="{AD7D8FFB-2961-4BFB-8909-E8BC39BCDD56}" srcOrd="0" destOrd="0" presId="urn:microsoft.com/office/officeart/2005/8/layout/vList5"/>
    <dgm:cxn modelId="{4DE5D819-F2CF-431F-B0DA-36F6FECA373B}" type="presParOf" srcId="{188985CF-8CD7-4DC9-9E95-73BEF5DAFBD4}" destId="{21A6FA06-9840-475A-B88F-0B53BA9E4C0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1C463A-9A96-4457-9A9E-F9CAB38671B3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D5938F9C-8FAF-408D-94EB-379CF4C76DE1}" type="pres">
      <dgm:prSet presAssocID="{C91C463A-9A96-4457-9A9E-F9CAB38671B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</dgm:ptLst>
  <dgm:cxnLst>
    <dgm:cxn modelId="{2E530FAA-25FE-46A9-9912-43F4B48CAF70}" type="presOf" srcId="{C91C463A-9A96-4457-9A9E-F9CAB38671B3}" destId="{D5938F9C-8FAF-408D-94EB-379CF4C76DE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A380C6-C8BC-41EA-8611-D40035BE20F2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l-PL"/>
        </a:p>
      </dgm:t>
    </dgm:pt>
    <dgm:pt modelId="{89AC3E07-7DD7-447A-B9B3-2C1913ACEB9F}">
      <dgm:prSet phldrT="[Tekst]"/>
      <dgm:spPr/>
      <dgm:t>
        <a:bodyPr/>
        <a:lstStyle/>
        <a:p>
          <a:r>
            <a:rPr lang="pl-PL" b="1" dirty="0" smtClean="0"/>
            <a:t>VM12SHC</a:t>
          </a:r>
          <a:endParaRPr lang="pl-PL" b="1" dirty="0"/>
        </a:p>
      </dgm:t>
    </dgm:pt>
    <dgm:pt modelId="{709B3304-2A4B-4B74-9D95-9351080EC8C1}" type="parTrans" cxnId="{0A3DF952-1A3E-4700-A12E-4423A4EB0B6A}">
      <dgm:prSet/>
      <dgm:spPr/>
      <dgm:t>
        <a:bodyPr/>
        <a:lstStyle/>
        <a:p>
          <a:endParaRPr lang="pl-PL"/>
        </a:p>
      </dgm:t>
    </dgm:pt>
    <dgm:pt modelId="{235E3B44-423C-41F9-8986-22FCD9866C22}" type="sibTrans" cxnId="{0A3DF952-1A3E-4700-A12E-4423A4EB0B6A}">
      <dgm:prSet/>
      <dgm:spPr/>
      <dgm:t>
        <a:bodyPr/>
        <a:lstStyle/>
        <a:p>
          <a:endParaRPr lang="pl-PL"/>
        </a:p>
      </dgm:t>
    </dgm:pt>
    <dgm:pt modelId="{7584BFA5-99A8-4F4B-ABF3-92BC5591DCFD}">
      <dgm:prSet phldrT="[Tekst]" custT="1"/>
      <dgm:spPr/>
      <dgm:t>
        <a:bodyPr/>
        <a:lstStyle/>
        <a:p>
          <a:pPr algn="just">
            <a:lnSpc>
              <a:spcPct val="150000"/>
            </a:lnSpc>
          </a:pPr>
          <a:r>
            <a:rPr lang="pl-PL" sz="1600" dirty="0" smtClean="0"/>
            <a:t>Złącze spawane posiada prawidłową budowę geometryczną, jest wolne od niezgodności spawalniczych oraz spełnia wymagania dla klasy jakości B                                       wg PN-EN ISO 5817.</a:t>
          </a:r>
          <a:endParaRPr lang="pl-PL" sz="1600" dirty="0"/>
        </a:p>
      </dgm:t>
    </dgm:pt>
    <dgm:pt modelId="{6ECEC2F2-BFDE-431E-928B-F021245BCE34}" type="parTrans" cxnId="{2B21B06E-4D9C-4F41-82C9-984C1CD3771F}">
      <dgm:prSet/>
      <dgm:spPr/>
      <dgm:t>
        <a:bodyPr/>
        <a:lstStyle/>
        <a:p>
          <a:endParaRPr lang="pl-PL"/>
        </a:p>
      </dgm:t>
    </dgm:pt>
    <dgm:pt modelId="{C710076D-6879-4FB7-8DFB-F124BAE5BDD7}" type="sibTrans" cxnId="{2B21B06E-4D9C-4F41-82C9-984C1CD3771F}">
      <dgm:prSet/>
      <dgm:spPr/>
      <dgm:t>
        <a:bodyPr/>
        <a:lstStyle/>
        <a:p>
          <a:endParaRPr lang="pl-PL"/>
        </a:p>
      </dgm:t>
    </dgm:pt>
    <dgm:pt modelId="{03654BAF-44C3-4353-A300-62C4278921DC}">
      <dgm:prSet phldrT="[Tekst]" custT="1"/>
      <dgm:spPr/>
      <dgm:t>
        <a:bodyPr/>
        <a:lstStyle/>
        <a:p>
          <a:pPr algn="just">
            <a:lnSpc>
              <a:spcPct val="150000"/>
            </a:lnSpc>
          </a:pPr>
          <a:r>
            <a:rPr lang="pl-PL" sz="1600" dirty="0" smtClean="0"/>
            <a:t>Badania mikroskopowe złączy spawanych wykazały, że w materiale rodzimym rury ze stali VM12SHC występowała struktura odpuszczonego martenzytu, natomiast płaskownik posiada mikrostrukturę ferrytyczno-</a:t>
          </a:r>
          <a:r>
            <a:rPr lang="pl-PL" sz="1600" dirty="0" err="1" smtClean="0"/>
            <a:t>bainityczną</a:t>
          </a:r>
          <a:r>
            <a:rPr lang="pl-PL" sz="1600" dirty="0" smtClean="0"/>
            <a:t>. W SWC rury obserwowano mikrostrukturę martenzytyczną, a przy granicy wtopienia występowały obszary z ferrytem delta. </a:t>
          </a:r>
          <a:endParaRPr lang="pl-PL" sz="1600" dirty="0"/>
        </a:p>
      </dgm:t>
    </dgm:pt>
    <dgm:pt modelId="{7A090F40-D60B-4413-8A1C-1DAAFF33DF8D}" type="parTrans" cxnId="{06C1CAA1-C0CB-445E-87CA-FE44C970907E}">
      <dgm:prSet/>
      <dgm:spPr/>
      <dgm:t>
        <a:bodyPr/>
        <a:lstStyle/>
        <a:p>
          <a:endParaRPr lang="pl-PL"/>
        </a:p>
      </dgm:t>
    </dgm:pt>
    <dgm:pt modelId="{7BA5D774-0159-4B35-B34F-6C9679C5422D}" type="sibTrans" cxnId="{06C1CAA1-C0CB-445E-87CA-FE44C970907E}">
      <dgm:prSet/>
      <dgm:spPr/>
      <dgm:t>
        <a:bodyPr/>
        <a:lstStyle/>
        <a:p>
          <a:endParaRPr lang="pl-PL"/>
        </a:p>
      </dgm:t>
    </dgm:pt>
    <dgm:pt modelId="{FC0B8058-F46C-4CB6-B50B-3264B7FE4832}">
      <dgm:prSet custT="1"/>
      <dgm:spPr/>
      <dgm:t>
        <a:bodyPr/>
        <a:lstStyle/>
        <a:p>
          <a:pPr algn="just">
            <a:lnSpc>
              <a:spcPct val="150000"/>
            </a:lnSpc>
          </a:pPr>
          <a:r>
            <a:rPr lang="pl-PL" sz="1600" dirty="0" smtClean="0">
              <a:latin typeface="+mn-lt"/>
              <a:cs typeface="Arial" panose="020B0604020202020204" pitchFamily="34" charset="0"/>
            </a:rPr>
            <a:t>Na podstawie pomiarów twardości stwierdzono, że w złączu spawanym bez obróbki cieplnej SWC rury VM12SHC maksymalna twardość wynosi 424 HV5, a twardość spoiny wynosi 364 HV5. Wyżarzanie złącza pozwoliło na obniżenie twardości w SWC rury VM12SHC do 328 HV5, w spoinie 303 HV5. </a:t>
          </a:r>
          <a:r>
            <a:rPr lang="pl-PL" sz="1600" dirty="0" smtClean="0"/>
            <a:t>Zastosowane parametry obróbki cieplnej zapewniły spełnienie wymagań normy PN-EN ISO 15614-1, która dotyczy specyfikacji i kwalifikowania technologii spawania metali.</a:t>
          </a:r>
          <a:endParaRPr lang="pl-PL" sz="1600" dirty="0">
            <a:latin typeface="+mn-lt"/>
          </a:endParaRPr>
        </a:p>
      </dgm:t>
    </dgm:pt>
    <dgm:pt modelId="{3D5793C6-8E8C-4F67-9B90-29FA22C727E9}" type="parTrans" cxnId="{FC5BC478-EAEF-4EB7-83D0-2CEB88C3EEC5}">
      <dgm:prSet/>
      <dgm:spPr/>
      <dgm:t>
        <a:bodyPr/>
        <a:lstStyle/>
        <a:p>
          <a:endParaRPr lang="pl-PL"/>
        </a:p>
      </dgm:t>
    </dgm:pt>
    <dgm:pt modelId="{FDFD0FBF-E53B-4D09-924D-1BC9D8B36D00}" type="sibTrans" cxnId="{FC5BC478-EAEF-4EB7-83D0-2CEB88C3EEC5}">
      <dgm:prSet/>
      <dgm:spPr/>
      <dgm:t>
        <a:bodyPr/>
        <a:lstStyle/>
        <a:p>
          <a:endParaRPr lang="pl-PL"/>
        </a:p>
      </dgm:t>
    </dgm:pt>
    <dgm:pt modelId="{1686ADDB-D12D-4E2A-A1B6-E55B240882F8}" type="pres">
      <dgm:prSet presAssocID="{ABA380C6-C8BC-41EA-8611-D40035BE20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88985CF-8CD7-4DC9-9E95-73BEF5DAFBD4}" type="pres">
      <dgm:prSet presAssocID="{89AC3E07-7DD7-447A-B9B3-2C1913ACEB9F}" presName="linNode" presStyleCnt="0"/>
      <dgm:spPr/>
    </dgm:pt>
    <dgm:pt modelId="{AD7D8FFB-2961-4BFB-8909-E8BC39BCDD56}" type="pres">
      <dgm:prSet presAssocID="{89AC3E07-7DD7-447A-B9B3-2C1913ACEB9F}" presName="parentText" presStyleLbl="node1" presStyleIdx="0" presStyleCnt="1" custScaleX="69182" custScaleY="73541" custLinFactNeighborX="-2216" custLinFactNeighborY="-1569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1A6FA06-9840-475A-B88F-0B53BA9E4C0A}" type="pres">
      <dgm:prSet presAssocID="{89AC3E07-7DD7-447A-B9B3-2C1913ACEB9F}" presName="descendantText" presStyleLbl="alignAccFollowNode1" presStyleIdx="0" presStyleCnt="1" custScaleX="116980" custScaleY="125122" custLinFactNeighborX="-201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DBEFA04-9E34-40CE-9E29-04CF911FFFE8}" type="presOf" srcId="{03654BAF-44C3-4353-A300-62C4278921DC}" destId="{21A6FA06-9840-475A-B88F-0B53BA9E4C0A}" srcOrd="0" destOrd="1" presId="urn:microsoft.com/office/officeart/2005/8/layout/vList5"/>
    <dgm:cxn modelId="{0E2D6E4E-0948-4075-9161-DBBAE8328FA2}" type="presOf" srcId="{FC0B8058-F46C-4CB6-B50B-3264B7FE4832}" destId="{21A6FA06-9840-475A-B88F-0B53BA9E4C0A}" srcOrd="0" destOrd="2" presId="urn:microsoft.com/office/officeart/2005/8/layout/vList5"/>
    <dgm:cxn modelId="{06C1CAA1-C0CB-445E-87CA-FE44C970907E}" srcId="{89AC3E07-7DD7-447A-B9B3-2C1913ACEB9F}" destId="{03654BAF-44C3-4353-A300-62C4278921DC}" srcOrd="1" destOrd="0" parTransId="{7A090F40-D60B-4413-8A1C-1DAAFF33DF8D}" sibTransId="{7BA5D774-0159-4B35-B34F-6C9679C5422D}"/>
    <dgm:cxn modelId="{0A3DF952-1A3E-4700-A12E-4423A4EB0B6A}" srcId="{ABA380C6-C8BC-41EA-8611-D40035BE20F2}" destId="{89AC3E07-7DD7-447A-B9B3-2C1913ACEB9F}" srcOrd="0" destOrd="0" parTransId="{709B3304-2A4B-4B74-9D95-9351080EC8C1}" sibTransId="{235E3B44-423C-41F9-8986-22FCD9866C22}"/>
    <dgm:cxn modelId="{3CC8B8F4-2CDA-4A00-82C9-21631ED70C82}" type="presOf" srcId="{ABA380C6-C8BC-41EA-8611-D40035BE20F2}" destId="{1686ADDB-D12D-4E2A-A1B6-E55B240882F8}" srcOrd="0" destOrd="0" presId="urn:microsoft.com/office/officeart/2005/8/layout/vList5"/>
    <dgm:cxn modelId="{2A1FA682-0229-4807-BAA7-EEA8293E3220}" type="presOf" srcId="{7584BFA5-99A8-4F4B-ABF3-92BC5591DCFD}" destId="{21A6FA06-9840-475A-B88F-0B53BA9E4C0A}" srcOrd="0" destOrd="0" presId="urn:microsoft.com/office/officeart/2005/8/layout/vList5"/>
    <dgm:cxn modelId="{2B21B06E-4D9C-4F41-82C9-984C1CD3771F}" srcId="{89AC3E07-7DD7-447A-B9B3-2C1913ACEB9F}" destId="{7584BFA5-99A8-4F4B-ABF3-92BC5591DCFD}" srcOrd="0" destOrd="0" parTransId="{6ECEC2F2-BFDE-431E-928B-F021245BCE34}" sibTransId="{C710076D-6879-4FB7-8DFB-F124BAE5BDD7}"/>
    <dgm:cxn modelId="{FC5BC478-EAEF-4EB7-83D0-2CEB88C3EEC5}" srcId="{89AC3E07-7DD7-447A-B9B3-2C1913ACEB9F}" destId="{FC0B8058-F46C-4CB6-B50B-3264B7FE4832}" srcOrd="2" destOrd="0" parTransId="{3D5793C6-8E8C-4F67-9B90-29FA22C727E9}" sibTransId="{FDFD0FBF-E53B-4D09-924D-1BC9D8B36D00}"/>
    <dgm:cxn modelId="{AB7A3225-145F-477A-933C-4CEE43262FBE}" type="presOf" srcId="{89AC3E07-7DD7-447A-B9B3-2C1913ACEB9F}" destId="{AD7D8FFB-2961-4BFB-8909-E8BC39BCDD56}" srcOrd="0" destOrd="0" presId="urn:microsoft.com/office/officeart/2005/8/layout/vList5"/>
    <dgm:cxn modelId="{78102E85-8C3D-47EA-9AD6-A11690DBDBF9}" type="presParOf" srcId="{1686ADDB-D12D-4E2A-A1B6-E55B240882F8}" destId="{188985CF-8CD7-4DC9-9E95-73BEF5DAFBD4}" srcOrd="0" destOrd="0" presId="urn:microsoft.com/office/officeart/2005/8/layout/vList5"/>
    <dgm:cxn modelId="{4AF9497D-3F93-4D15-A322-9B1371D02D65}" type="presParOf" srcId="{188985CF-8CD7-4DC9-9E95-73BEF5DAFBD4}" destId="{AD7D8FFB-2961-4BFB-8909-E8BC39BCDD56}" srcOrd="0" destOrd="0" presId="urn:microsoft.com/office/officeart/2005/8/layout/vList5"/>
    <dgm:cxn modelId="{B2DB77FA-815F-4B0C-96D9-5560D8C35A00}" type="presParOf" srcId="{188985CF-8CD7-4DC9-9E95-73BEF5DAFBD4}" destId="{21A6FA06-9840-475A-B88F-0B53BA9E4C0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A380C6-C8BC-41EA-8611-D40035BE20F2}" type="doc">
      <dgm:prSet loTypeId="urn:microsoft.com/office/officeart/2005/8/layout/vList5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pl-PL"/>
        </a:p>
      </dgm:t>
    </dgm:pt>
    <dgm:pt modelId="{89AC3E07-7DD7-447A-B9B3-2C1913ACEB9F}">
      <dgm:prSet phldrT="[Tekst]"/>
      <dgm:spPr/>
      <dgm:t>
        <a:bodyPr/>
        <a:lstStyle/>
        <a:p>
          <a:r>
            <a:rPr lang="pl-PL" b="1" dirty="0" smtClean="0"/>
            <a:t>3R12/4L7</a:t>
          </a:r>
          <a:endParaRPr lang="pl-PL" b="1" dirty="0"/>
        </a:p>
      </dgm:t>
    </dgm:pt>
    <dgm:pt modelId="{709B3304-2A4B-4B74-9D95-9351080EC8C1}" type="parTrans" cxnId="{0A3DF952-1A3E-4700-A12E-4423A4EB0B6A}">
      <dgm:prSet/>
      <dgm:spPr/>
      <dgm:t>
        <a:bodyPr/>
        <a:lstStyle/>
        <a:p>
          <a:endParaRPr lang="pl-PL"/>
        </a:p>
      </dgm:t>
    </dgm:pt>
    <dgm:pt modelId="{235E3B44-423C-41F9-8986-22FCD9866C22}" type="sibTrans" cxnId="{0A3DF952-1A3E-4700-A12E-4423A4EB0B6A}">
      <dgm:prSet/>
      <dgm:spPr/>
      <dgm:t>
        <a:bodyPr/>
        <a:lstStyle/>
        <a:p>
          <a:endParaRPr lang="pl-PL"/>
        </a:p>
      </dgm:t>
    </dgm:pt>
    <dgm:pt modelId="{7584BFA5-99A8-4F4B-ABF3-92BC5591DCFD}">
      <dgm:prSet phldrT="[Tekst]" custT="1"/>
      <dgm:spPr/>
      <dgm:t>
        <a:bodyPr/>
        <a:lstStyle/>
        <a:p>
          <a:pPr algn="just">
            <a:lnSpc>
              <a:spcPct val="150000"/>
            </a:lnSpc>
          </a:pPr>
          <a:r>
            <a:rPr lang="pl-PL" sz="1600" dirty="0" smtClean="0"/>
            <a:t>W badanych złączach spawanych typu rura-płaskownik nie zaobserwowano niezgodności spawalniczych. </a:t>
          </a:r>
          <a:endParaRPr lang="pl-PL" sz="1600" dirty="0"/>
        </a:p>
      </dgm:t>
    </dgm:pt>
    <dgm:pt modelId="{6ECEC2F2-BFDE-431E-928B-F021245BCE34}" type="parTrans" cxnId="{2B21B06E-4D9C-4F41-82C9-984C1CD3771F}">
      <dgm:prSet/>
      <dgm:spPr/>
      <dgm:t>
        <a:bodyPr/>
        <a:lstStyle/>
        <a:p>
          <a:endParaRPr lang="pl-PL"/>
        </a:p>
      </dgm:t>
    </dgm:pt>
    <dgm:pt modelId="{C710076D-6879-4FB7-8DFB-F124BAE5BDD7}" type="sibTrans" cxnId="{2B21B06E-4D9C-4F41-82C9-984C1CD3771F}">
      <dgm:prSet/>
      <dgm:spPr/>
      <dgm:t>
        <a:bodyPr/>
        <a:lstStyle/>
        <a:p>
          <a:endParaRPr lang="pl-PL"/>
        </a:p>
      </dgm:t>
    </dgm:pt>
    <dgm:pt modelId="{827ECC20-4952-4093-9015-73AA2CA6525D}">
      <dgm:prSet phldrT="[Tekst]" custT="1"/>
      <dgm:spPr/>
      <dgm:t>
        <a:bodyPr/>
        <a:lstStyle/>
        <a:p>
          <a:pPr algn="just">
            <a:lnSpc>
              <a:spcPct val="150000"/>
            </a:lnSpc>
          </a:pPr>
          <a:r>
            <a:rPr lang="pl-PL" sz="1600" dirty="0" smtClean="0"/>
            <a:t>Technologię spawania opracowano tak, aby spoiny wtapiały się jedynie w rurę zewnętrzną, a to możliwe było przy energii liniowej łuku do 6 </a:t>
          </a:r>
          <a:r>
            <a:rPr lang="pl-PL" sz="1600" dirty="0" err="1" smtClean="0"/>
            <a:t>kJ</a:t>
          </a:r>
          <a:r>
            <a:rPr lang="pl-PL" sz="1600" dirty="0" smtClean="0"/>
            <a:t>/cm. Zwiększenie tej energii do 7 </a:t>
          </a:r>
          <a:r>
            <a:rPr lang="pl-PL" sz="1600" dirty="0" err="1" smtClean="0"/>
            <a:t>kJ</a:t>
          </a:r>
          <a:r>
            <a:rPr lang="pl-PL" sz="1600" dirty="0" smtClean="0"/>
            <a:t>/cm powoduje wtopienie spoin do rury wewnętrznej. </a:t>
          </a:r>
          <a:endParaRPr lang="pl-PL" sz="1600" dirty="0"/>
        </a:p>
      </dgm:t>
    </dgm:pt>
    <dgm:pt modelId="{0742FA70-AD7A-4AC1-B080-4A55816E010B}" type="parTrans" cxnId="{FED90635-170E-4DBE-8E11-51DE32F6F161}">
      <dgm:prSet/>
      <dgm:spPr/>
      <dgm:t>
        <a:bodyPr/>
        <a:lstStyle/>
        <a:p>
          <a:endParaRPr lang="pl-PL"/>
        </a:p>
      </dgm:t>
    </dgm:pt>
    <dgm:pt modelId="{8C840130-FA33-467D-AB72-199BD9011AA9}" type="sibTrans" cxnId="{FED90635-170E-4DBE-8E11-51DE32F6F161}">
      <dgm:prSet/>
      <dgm:spPr/>
      <dgm:t>
        <a:bodyPr/>
        <a:lstStyle/>
        <a:p>
          <a:endParaRPr lang="pl-PL"/>
        </a:p>
      </dgm:t>
    </dgm:pt>
    <dgm:pt modelId="{33BE0CE0-1AE3-4846-83A7-51BACE64535F}">
      <dgm:prSet phldrT="[Tekst]" custT="1"/>
      <dgm:spPr/>
      <dgm:t>
        <a:bodyPr/>
        <a:lstStyle/>
        <a:p>
          <a:pPr algn="just">
            <a:lnSpc>
              <a:spcPct val="150000"/>
            </a:lnSpc>
          </a:pPr>
          <a:r>
            <a:rPr lang="pl-PL" sz="1600" dirty="0" smtClean="0"/>
            <a:t>W SWC połączeń rur ze stali 3R12 nastąpił rozrost </a:t>
          </a:r>
          <a:r>
            <a:rPr lang="pl-PL" sz="1600" dirty="0" err="1" smtClean="0"/>
            <a:t>ziarn</a:t>
          </a:r>
          <a:r>
            <a:rPr lang="pl-PL" sz="1600" dirty="0" smtClean="0"/>
            <a:t> austenitu. Nie obserwowano znaczących zmian mikrostruktury w SWC rury ze stali 4L7 ani w SWC płaskownika ze stali X6CrNi18-10.</a:t>
          </a:r>
          <a:endParaRPr lang="pl-PL" sz="1600" dirty="0"/>
        </a:p>
      </dgm:t>
    </dgm:pt>
    <dgm:pt modelId="{DF6B2F20-BAC2-405B-B588-A82FBADAD038}" type="parTrans" cxnId="{12CB3C59-440F-4AEB-84E0-25939AB3E768}">
      <dgm:prSet/>
      <dgm:spPr/>
      <dgm:t>
        <a:bodyPr/>
        <a:lstStyle/>
        <a:p>
          <a:endParaRPr lang="pl-PL"/>
        </a:p>
      </dgm:t>
    </dgm:pt>
    <dgm:pt modelId="{4CA44997-1ADB-451C-A9FA-92CB9EA92D76}" type="sibTrans" cxnId="{12CB3C59-440F-4AEB-84E0-25939AB3E768}">
      <dgm:prSet/>
      <dgm:spPr/>
      <dgm:t>
        <a:bodyPr/>
        <a:lstStyle/>
        <a:p>
          <a:endParaRPr lang="pl-PL"/>
        </a:p>
      </dgm:t>
    </dgm:pt>
    <dgm:pt modelId="{FC672923-F3AA-4BBF-B937-904730E3C18C}">
      <dgm:prSet phldrT="[Tekst]" custT="1"/>
      <dgm:spPr/>
      <dgm:t>
        <a:bodyPr/>
        <a:lstStyle/>
        <a:p>
          <a:pPr algn="just">
            <a:lnSpc>
              <a:spcPct val="150000"/>
            </a:lnSpc>
          </a:pPr>
          <a:r>
            <a:rPr lang="pl-PL" sz="1600" dirty="0" smtClean="0"/>
            <a:t>Nie stwierdzono znaczącego wpływu energii liniowej łuku na zmiany twardości poszczególnych stref złącza spawanego z </a:t>
          </a:r>
          <a:r>
            <a:rPr lang="pl-PL" sz="1600" b="0" dirty="0" smtClean="0"/>
            <a:t>rur kompozytowych</a:t>
          </a:r>
          <a:r>
            <a:rPr lang="pl-PL" sz="1600" dirty="0" smtClean="0"/>
            <a:t>. Najwyższą twardość zmierzono w SWC płaskownika (E</a:t>
          </a:r>
          <a:r>
            <a:rPr lang="pl-PL" sz="1600" baseline="-25000" dirty="0" smtClean="0"/>
            <a:t>ł </a:t>
          </a:r>
          <a:r>
            <a:rPr lang="pl-PL" sz="1600" dirty="0" smtClean="0"/>
            <a:t> = 7 </a:t>
          </a:r>
          <a:r>
            <a:rPr lang="pl-PL" sz="1600" dirty="0" err="1" smtClean="0"/>
            <a:t>kJ</a:t>
          </a:r>
          <a:r>
            <a:rPr lang="pl-PL" sz="1600" dirty="0" smtClean="0"/>
            <a:t>/cm - 203÷227 HV5; E</a:t>
          </a:r>
          <a:r>
            <a:rPr lang="pl-PL" sz="1600" baseline="-25000" dirty="0" smtClean="0"/>
            <a:t>ł </a:t>
          </a:r>
          <a:r>
            <a:rPr lang="pl-PL" sz="1600" dirty="0" smtClean="0"/>
            <a:t> = 6 </a:t>
          </a:r>
          <a:r>
            <a:rPr lang="pl-PL" sz="1600" dirty="0" err="1" smtClean="0"/>
            <a:t>kJ</a:t>
          </a:r>
          <a:r>
            <a:rPr lang="pl-PL" sz="1600" dirty="0" smtClean="0"/>
            <a:t>/cm - 203÷232 HV5).</a:t>
          </a:r>
          <a:endParaRPr lang="pl-PL" sz="1600" dirty="0"/>
        </a:p>
      </dgm:t>
    </dgm:pt>
    <dgm:pt modelId="{6ABE83BE-0A81-4492-9015-F59A2D53E1EC}" type="parTrans" cxnId="{F7E83152-BCA1-43D8-B7D1-0C341A070576}">
      <dgm:prSet/>
      <dgm:spPr/>
      <dgm:t>
        <a:bodyPr/>
        <a:lstStyle/>
        <a:p>
          <a:endParaRPr lang="pl-PL"/>
        </a:p>
      </dgm:t>
    </dgm:pt>
    <dgm:pt modelId="{7E265B73-92C1-47CC-B2E1-01F884B812D5}" type="sibTrans" cxnId="{F7E83152-BCA1-43D8-B7D1-0C341A070576}">
      <dgm:prSet/>
      <dgm:spPr/>
      <dgm:t>
        <a:bodyPr/>
        <a:lstStyle/>
        <a:p>
          <a:endParaRPr lang="pl-PL"/>
        </a:p>
      </dgm:t>
    </dgm:pt>
    <dgm:pt modelId="{1686ADDB-D12D-4E2A-A1B6-E55B240882F8}" type="pres">
      <dgm:prSet presAssocID="{ABA380C6-C8BC-41EA-8611-D40035BE20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88985CF-8CD7-4DC9-9E95-73BEF5DAFBD4}" type="pres">
      <dgm:prSet presAssocID="{89AC3E07-7DD7-447A-B9B3-2C1913ACEB9F}" presName="linNode" presStyleCnt="0"/>
      <dgm:spPr/>
    </dgm:pt>
    <dgm:pt modelId="{AD7D8FFB-2961-4BFB-8909-E8BC39BCDD56}" type="pres">
      <dgm:prSet presAssocID="{89AC3E07-7DD7-447A-B9B3-2C1913ACEB9F}" presName="parentText" presStyleLbl="node1" presStyleIdx="0" presStyleCnt="1" custScaleX="69182" custScaleY="73541" custLinFactNeighborX="-2216" custLinFactNeighborY="-1569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1A6FA06-9840-475A-B88F-0B53BA9E4C0A}" type="pres">
      <dgm:prSet presAssocID="{89AC3E07-7DD7-447A-B9B3-2C1913ACEB9F}" presName="descendantText" presStyleLbl="alignAccFollowNode1" presStyleIdx="0" presStyleCnt="1" custScaleX="116980" custScaleY="125122" custLinFactNeighborX="-201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ED90635-170E-4DBE-8E11-51DE32F6F161}" srcId="{89AC3E07-7DD7-447A-B9B3-2C1913ACEB9F}" destId="{827ECC20-4952-4093-9015-73AA2CA6525D}" srcOrd="1" destOrd="0" parTransId="{0742FA70-AD7A-4AC1-B080-4A55816E010B}" sibTransId="{8C840130-FA33-467D-AB72-199BD9011AA9}"/>
    <dgm:cxn modelId="{12CB3C59-440F-4AEB-84E0-25939AB3E768}" srcId="{89AC3E07-7DD7-447A-B9B3-2C1913ACEB9F}" destId="{33BE0CE0-1AE3-4846-83A7-51BACE64535F}" srcOrd="2" destOrd="0" parTransId="{DF6B2F20-BAC2-405B-B588-A82FBADAD038}" sibTransId="{4CA44997-1ADB-451C-A9FA-92CB9EA92D76}"/>
    <dgm:cxn modelId="{19E40CBB-EE07-4554-A2D3-F226AE16F5FD}" type="presOf" srcId="{FC672923-F3AA-4BBF-B937-904730E3C18C}" destId="{21A6FA06-9840-475A-B88F-0B53BA9E4C0A}" srcOrd="0" destOrd="3" presId="urn:microsoft.com/office/officeart/2005/8/layout/vList5"/>
    <dgm:cxn modelId="{6389801D-2DAF-4426-A9F3-E3B32D96BF36}" type="presOf" srcId="{827ECC20-4952-4093-9015-73AA2CA6525D}" destId="{21A6FA06-9840-475A-B88F-0B53BA9E4C0A}" srcOrd="0" destOrd="1" presId="urn:microsoft.com/office/officeart/2005/8/layout/vList5"/>
    <dgm:cxn modelId="{0A3DF952-1A3E-4700-A12E-4423A4EB0B6A}" srcId="{ABA380C6-C8BC-41EA-8611-D40035BE20F2}" destId="{89AC3E07-7DD7-447A-B9B3-2C1913ACEB9F}" srcOrd="0" destOrd="0" parTransId="{709B3304-2A4B-4B74-9D95-9351080EC8C1}" sibTransId="{235E3B44-423C-41F9-8986-22FCD9866C22}"/>
    <dgm:cxn modelId="{0155675F-49B3-4E51-9041-332412F3C05B}" type="presOf" srcId="{89AC3E07-7DD7-447A-B9B3-2C1913ACEB9F}" destId="{AD7D8FFB-2961-4BFB-8909-E8BC39BCDD56}" srcOrd="0" destOrd="0" presId="urn:microsoft.com/office/officeart/2005/8/layout/vList5"/>
    <dgm:cxn modelId="{2B21B06E-4D9C-4F41-82C9-984C1CD3771F}" srcId="{89AC3E07-7DD7-447A-B9B3-2C1913ACEB9F}" destId="{7584BFA5-99A8-4F4B-ABF3-92BC5591DCFD}" srcOrd="0" destOrd="0" parTransId="{6ECEC2F2-BFDE-431E-928B-F021245BCE34}" sibTransId="{C710076D-6879-4FB7-8DFB-F124BAE5BDD7}"/>
    <dgm:cxn modelId="{1ADD345E-4174-462F-A629-5B624F360824}" type="presOf" srcId="{ABA380C6-C8BC-41EA-8611-D40035BE20F2}" destId="{1686ADDB-D12D-4E2A-A1B6-E55B240882F8}" srcOrd="0" destOrd="0" presId="urn:microsoft.com/office/officeart/2005/8/layout/vList5"/>
    <dgm:cxn modelId="{F7E83152-BCA1-43D8-B7D1-0C341A070576}" srcId="{89AC3E07-7DD7-447A-B9B3-2C1913ACEB9F}" destId="{FC672923-F3AA-4BBF-B937-904730E3C18C}" srcOrd="3" destOrd="0" parTransId="{6ABE83BE-0A81-4492-9015-F59A2D53E1EC}" sibTransId="{7E265B73-92C1-47CC-B2E1-01F884B812D5}"/>
    <dgm:cxn modelId="{02B8B0ED-ED60-469B-9B7A-1CCEC4125BA4}" type="presOf" srcId="{7584BFA5-99A8-4F4B-ABF3-92BC5591DCFD}" destId="{21A6FA06-9840-475A-B88F-0B53BA9E4C0A}" srcOrd="0" destOrd="0" presId="urn:microsoft.com/office/officeart/2005/8/layout/vList5"/>
    <dgm:cxn modelId="{F71C09E6-F21A-47CB-927B-D1F1C023BB7E}" type="presOf" srcId="{33BE0CE0-1AE3-4846-83A7-51BACE64535F}" destId="{21A6FA06-9840-475A-B88F-0B53BA9E4C0A}" srcOrd="0" destOrd="2" presId="urn:microsoft.com/office/officeart/2005/8/layout/vList5"/>
    <dgm:cxn modelId="{236FA917-F48B-4C9B-B1BA-816BA487CAC5}" type="presParOf" srcId="{1686ADDB-D12D-4E2A-A1B6-E55B240882F8}" destId="{188985CF-8CD7-4DC9-9E95-73BEF5DAFBD4}" srcOrd="0" destOrd="0" presId="urn:microsoft.com/office/officeart/2005/8/layout/vList5"/>
    <dgm:cxn modelId="{AB745D3C-C3D0-4774-AA5E-ECF3FE01DAA2}" type="presParOf" srcId="{188985CF-8CD7-4DC9-9E95-73BEF5DAFBD4}" destId="{AD7D8FFB-2961-4BFB-8909-E8BC39BCDD56}" srcOrd="0" destOrd="0" presId="urn:microsoft.com/office/officeart/2005/8/layout/vList5"/>
    <dgm:cxn modelId="{0D132DBC-39A7-46AA-9075-4A155CC02588}" type="presParOf" srcId="{188985CF-8CD7-4DC9-9E95-73BEF5DAFBD4}" destId="{21A6FA06-9840-475A-B88F-0B53BA9E4C0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0FAA8-B5FA-4F26-8E10-B8BFFA72341E}">
      <dsp:nvSpPr>
        <dsp:cNvPr id="0" name=""/>
        <dsp:cNvSpPr/>
      </dsp:nvSpPr>
      <dsp:spPr>
        <a:xfrm>
          <a:off x="-3112702" y="-479160"/>
          <a:ext cx="3712743" cy="3712743"/>
        </a:xfrm>
        <a:prstGeom prst="blockArc">
          <a:avLst>
            <a:gd name="adj1" fmla="val 18900000"/>
            <a:gd name="adj2" fmla="val 2700000"/>
            <a:gd name="adj3" fmla="val 582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4596A1-0C11-474E-9121-AE0C7B3E3B65}">
      <dsp:nvSpPr>
        <dsp:cNvPr id="0" name=""/>
        <dsp:cNvSpPr/>
      </dsp:nvSpPr>
      <dsp:spPr>
        <a:xfrm>
          <a:off x="314757" y="211759"/>
          <a:ext cx="5785843" cy="42374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634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 smtClean="0"/>
            <a:t>Wysoka czasowa wytrzymałość na pełzanie</a:t>
          </a:r>
          <a:endParaRPr lang="pl-PL" sz="2100" b="1" kern="1200" dirty="0"/>
        </a:p>
      </dsp:txBody>
      <dsp:txXfrm>
        <a:off x="314757" y="211759"/>
        <a:ext cx="5785843" cy="423740"/>
      </dsp:txXfrm>
    </dsp:sp>
    <dsp:sp modelId="{12D274AE-A9B6-4B24-A98A-280591EAD267}">
      <dsp:nvSpPr>
        <dsp:cNvPr id="0" name=""/>
        <dsp:cNvSpPr/>
      </dsp:nvSpPr>
      <dsp:spPr>
        <a:xfrm>
          <a:off x="49919" y="158792"/>
          <a:ext cx="529675" cy="5296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33F0B3B-A2C1-45F5-B1D9-4C2AE687E517}">
      <dsp:nvSpPr>
        <dsp:cNvPr id="0" name=""/>
        <dsp:cNvSpPr/>
      </dsp:nvSpPr>
      <dsp:spPr>
        <a:xfrm>
          <a:off x="557697" y="847480"/>
          <a:ext cx="5542903" cy="423740"/>
        </a:xfrm>
        <a:prstGeom prst="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634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 smtClean="0"/>
            <a:t>Odporność na korozję wysokotemperaturową</a:t>
          </a:r>
          <a:endParaRPr lang="pl-PL" sz="2100" b="1" kern="1200" dirty="0"/>
        </a:p>
      </dsp:txBody>
      <dsp:txXfrm>
        <a:off x="557697" y="847480"/>
        <a:ext cx="5542903" cy="423740"/>
      </dsp:txXfrm>
    </dsp:sp>
    <dsp:sp modelId="{8A0567A8-4C97-47E2-B134-DD3446793A7F}">
      <dsp:nvSpPr>
        <dsp:cNvPr id="0" name=""/>
        <dsp:cNvSpPr/>
      </dsp:nvSpPr>
      <dsp:spPr>
        <a:xfrm>
          <a:off x="292859" y="794513"/>
          <a:ext cx="529675" cy="5296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E2677E6-E081-45BA-86A1-E855B6419EF8}">
      <dsp:nvSpPr>
        <dsp:cNvPr id="0" name=""/>
        <dsp:cNvSpPr/>
      </dsp:nvSpPr>
      <dsp:spPr>
        <a:xfrm>
          <a:off x="557697" y="1483201"/>
          <a:ext cx="5542903" cy="423740"/>
        </a:xfrm>
        <a:prstGeom prst="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634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 smtClean="0"/>
            <a:t>Stabilność własności mechanicznych</a:t>
          </a:r>
          <a:endParaRPr lang="pl-PL" sz="2100" b="1" kern="1200" dirty="0"/>
        </a:p>
      </dsp:txBody>
      <dsp:txXfrm>
        <a:off x="557697" y="1483201"/>
        <a:ext cx="5542903" cy="423740"/>
      </dsp:txXfrm>
    </dsp:sp>
    <dsp:sp modelId="{A307A891-52ED-484B-8006-05CA2D1533B4}">
      <dsp:nvSpPr>
        <dsp:cNvPr id="0" name=""/>
        <dsp:cNvSpPr/>
      </dsp:nvSpPr>
      <dsp:spPr>
        <a:xfrm>
          <a:off x="292859" y="1430233"/>
          <a:ext cx="529675" cy="5296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AAC1561-5AE1-4310-8DF3-8EFD098B6CAF}">
      <dsp:nvSpPr>
        <dsp:cNvPr id="0" name=""/>
        <dsp:cNvSpPr/>
      </dsp:nvSpPr>
      <dsp:spPr>
        <a:xfrm>
          <a:off x="314757" y="2118921"/>
          <a:ext cx="5785843" cy="423740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634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 smtClean="0"/>
            <a:t>Dobra spawalność</a:t>
          </a:r>
          <a:endParaRPr lang="pl-PL" sz="2100" b="1" kern="1200" dirty="0"/>
        </a:p>
      </dsp:txBody>
      <dsp:txXfrm>
        <a:off x="314757" y="2118921"/>
        <a:ext cx="5785843" cy="423740"/>
      </dsp:txXfrm>
    </dsp:sp>
    <dsp:sp modelId="{AA8B017E-9E62-4125-B8C6-A0E1C65D5339}">
      <dsp:nvSpPr>
        <dsp:cNvPr id="0" name=""/>
        <dsp:cNvSpPr/>
      </dsp:nvSpPr>
      <dsp:spPr>
        <a:xfrm>
          <a:off x="49919" y="2065954"/>
          <a:ext cx="529675" cy="5296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6FA06-9840-475A-B88F-0B53BA9E4C0A}">
      <dsp:nvSpPr>
        <dsp:cNvPr id="0" name=""/>
        <dsp:cNvSpPr/>
      </dsp:nvSpPr>
      <dsp:spPr>
        <a:xfrm rot="5400000">
          <a:off x="4444308" y="-1526846"/>
          <a:ext cx="4532314" cy="790985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just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/>
            <a:t>Badania metalograficzne wykazały prawidłową budowę geometryczną złączy spawanych.</a:t>
          </a:r>
          <a:endParaRPr lang="pl-PL" sz="1800" kern="1200" dirty="0"/>
        </a:p>
        <a:p>
          <a:pPr marL="171450" lvl="1" indent="-171450" algn="just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/>
            <a:t>W SWC od strony płaskownika zaobserwowano rozrost </a:t>
          </a:r>
          <a:r>
            <a:rPr lang="pl-PL" sz="1800" kern="1200" dirty="0" err="1" smtClean="0"/>
            <a:t>ziarn</a:t>
          </a:r>
          <a:r>
            <a:rPr lang="pl-PL" sz="1800" kern="1200" dirty="0" smtClean="0"/>
            <a:t> austenitu i zanik pasmowości struktury.</a:t>
          </a:r>
          <a:endParaRPr lang="pl-PL" sz="1800" kern="1200" dirty="0"/>
        </a:p>
        <a:p>
          <a:pPr marL="171450" lvl="1" indent="-171450" algn="just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/>
            <a:t>Prawidłowe wykonane spoiny o  strukturze austenitu i budowie dendrytycznej są wolne od niezgodności spawalniczych.</a:t>
          </a:r>
          <a:endParaRPr lang="pl-PL" sz="1800" kern="1200" dirty="0"/>
        </a:p>
        <a:p>
          <a:pPr marL="171450" lvl="1" indent="-171450" algn="just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/>
            <a:t>Zastosowanie nieprawidłowych parametrów procesu spawania w czasie badań wstępnych ujawniło, że spoiny są podatne do pękania gorącego.</a:t>
          </a:r>
          <a:endParaRPr lang="pl-PL" sz="1800" kern="1200" dirty="0"/>
        </a:p>
      </dsp:txBody>
      <dsp:txXfrm rot="-5400000">
        <a:off x="2755539" y="383172"/>
        <a:ext cx="7688605" cy="4089816"/>
      </dsp:txXfrm>
    </dsp:sp>
    <dsp:sp modelId="{AD7D8FFB-2961-4BFB-8909-E8BC39BCDD56}">
      <dsp:nvSpPr>
        <dsp:cNvPr id="0" name=""/>
        <dsp:cNvSpPr/>
      </dsp:nvSpPr>
      <dsp:spPr>
        <a:xfrm>
          <a:off x="0" y="427050"/>
          <a:ext cx="2832151" cy="384967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100" b="1" kern="1200" dirty="0" smtClean="0"/>
            <a:t>TP347HFG</a:t>
          </a:r>
          <a:endParaRPr lang="pl-PL" sz="4100" b="1" kern="1200" dirty="0"/>
        </a:p>
      </dsp:txBody>
      <dsp:txXfrm>
        <a:off x="138254" y="565304"/>
        <a:ext cx="2555643" cy="35731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6FA06-9840-475A-B88F-0B53BA9E4C0A}">
      <dsp:nvSpPr>
        <dsp:cNvPr id="0" name=""/>
        <dsp:cNvSpPr/>
      </dsp:nvSpPr>
      <dsp:spPr>
        <a:xfrm rot="5400000">
          <a:off x="3998092" y="-1385144"/>
          <a:ext cx="5265729" cy="8036025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Złącze spawane posiada prawidłową budowę geometryczną, jest wolne od niezgodności spawalniczych oraz spełnia wymagania dla klasy jakości B                                       wg PN-EN ISO 5817.</a:t>
          </a:r>
          <a:endParaRPr lang="pl-PL" sz="1600" kern="1200" dirty="0"/>
        </a:p>
        <a:p>
          <a:pPr marL="171450" lvl="1" indent="-171450" algn="just" defTabSz="711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Badania mikroskopowe złączy spawanych wykazały, że w materiale rodzimym rury ze stali VM12SHC występowała struktura odpuszczonego martenzytu, natomiast płaskownik posiada mikrostrukturę ferrytyczno-</a:t>
          </a:r>
          <a:r>
            <a:rPr lang="pl-PL" sz="1600" kern="1200" dirty="0" err="1" smtClean="0"/>
            <a:t>bainityczną</a:t>
          </a:r>
          <a:r>
            <a:rPr lang="pl-PL" sz="1600" kern="1200" dirty="0" smtClean="0"/>
            <a:t>. W SWC rury obserwowano mikrostrukturę martenzytyczną, a przy granicy wtopienia występowały obszary z ferrytem delta. </a:t>
          </a:r>
          <a:endParaRPr lang="pl-PL" sz="1600" kern="1200" dirty="0"/>
        </a:p>
        <a:p>
          <a:pPr marL="171450" lvl="1" indent="-171450" algn="just" defTabSz="711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>
              <a:latin typeface="+mn-lt"/>
              <a:cs typeface="Arial" panose="020B0604020202020204" pitchFamily="34" charset="0"/>
            </a:rPr>
            <a:t>Na podstawie pomiarów twardości stwierdzono, że w złączu spawanym bez obróbki cieplnej SWC rury VM12SHC maksymalna twardość wynosi 424 HV5, a twardość spoiny wynosi 364 HV5. Wyżarzanie złącza pozwoliło na obniżenie twardości w SWC rury VM12SHC do 328 HV5, w spoinie 303 HV5. </a:t>
          </a:r>
          <a:r>
            <a:rPr lang="pl-PL" sz="1600" kern="1200" dirty="0" smtClean="0"/>
            <a:t>Zastosowane parametry obróbki cieplnej zapewniły spełnienie wymagań normy PN-EN ISO 15614-1, która dotyczy specyfikacji i kwalifikowania technologii spawania metali.</a:t>
          </a:r>
          <a:endParaRPr lang="pl-PL" sz="1600" kern="1200" dirty="0">
            <a:latin typeface="+mn-lt"/>
          </a:endParaRPr>
        </a:p>
      </dsp:txBody>
      <dsp:txXfrm rot="-5400000">
        <a:off x="2612944" y="257056"/>
        <a:ext cx="7778973" cy="4751625"/>
      </dsp:txXfrm>
    </dsp:sp>
    <dsp:sp modelId="{AD7D8FFB-2961-4BFB-8909-E8BC39BCDD56}">
      <dsp:nvSpPr>
        <dsp:cNvPr id="0" name=""/>
        <dsp:cNvSpPr/>
      </dsp:nvSpPr>
      <dsp:spPr>
        <a:xfrm>
          <a:off x="0" y="615982"/>
          <a:ext cx="2673285" cy="386869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b="1" kern="1200" dirty="0" smtClean="0"/>
            <a:t>VM12SHC</a:t>
          </a:r>
          <a:endParaRPr lang="pl-PL" sz="4000" b="1" kern="1200" dirty="0"/>
        </a:p>
      </dsp:txBody>
      <dsp:txXfrm>
        <a:off x="130499" y="746481"/>
        <a:ext cx="2412287" cy="36076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6FA06-9840-475A-B88F-0B53BA9E4C0A}">
      <dsp:nvSpPr>
        <dsp:cNvPr id="0" name=""/>
        <dsp:cNvSpPr/>
      </dsp:nvSpPr>
      <dsp:spPr>
        <a:xfrm rot="5400000">
          <a:off x="3998092" y="-1385144"/>
          <a:ext cx="5265729" cy="8036025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W badanych złączach spawanych typu rura-płaskownik nie zaobserwowano niezgodności spawalniczych. </a:t>
          </a:r>
          <a:endParaRPr lang="pl-PL" sz="1600" kern="1200" dirty="0"/>
        </a:p>
        <a:p>
          <a:pPr marL="171450" lvl="1" indent="-171450" algn="just" defTabSz="711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Technologię spawania opracowano tak, aby spoiny wtapiały się jedynie w rurę zewnętrzną, a to możliwe było przy energii liniowej łuku do 6 </a:t>
          </a:r>
          <a:r>
            <a:rPr lang="pl-PL" sz="1600" kern="1200" dirty="0" err="1" smtClean="0"/>
            <a:t>kJ</a:t>
          </a:r>
          <a:r>
            <a:rPr lang="pl-PL" sz="1600" kern="1200" dirty="0" smtClean="0"/>
            <a:t>/cm. Zwiększenie tej energii do 7 </a:t>
          </a:r>
          <a:r>
            <a:rPr lang="pl-PL" sz="1600" kern="1200" dirty="0" err="1" smtClean="0"/>
            <a:t>kJ</a:t>
          </a:r>
          <a:r>
            <a:rPr lang="pl-PL" sz="1600" kern="1200" dirty="0" smtClean="0"/>
            <a:t>/cm powoduje wtopienie spoin do rury wewnętrznej. </a:t>
          </a:r>
          <a:endParaRPr lang="pl-PL" sz="1600" kern="1200" dirty="0"/>
        </a:p>
        <a:p>
          <a:pPr marL="171450" lvl="1" indent="-171450" algn="just" defTabSz="711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W SWC połączeń rur ze stali 3R12 nastąpił rozrost </a:t>
          </a:r>
          <a:r>
            <a:rPr lang="pl-PL" sz="1600" kern="1200" dirty="0" err="1" smtClean="0"/>
            <a:t>ziarn</a:t>
          </a:r>
          <a:r>
            <a:rPr lang="pl-PL" sz="1600" kern="1200" dirty="0" smtClean="0"/>
            <a:t> austenitu. Nie obserwowano znaczących zmian mikrostruktury w SWC rury ze stali 4L7 ani w SWC płaskownika ze stali X6CrNi18-10.</a:t>
          </a:r>
          <a:endParaRPr lang="pl-PL" sz="1600" kern="1200" dirty="0"/>
        </a:p>
        <a:p>
          <a:pPr marL="171450" lvl="1" indent="-171450" algn="just" defTabSz="711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Nie stwierdzono znaczącego wpływu energii liniowej łuku na zmiany twardości poszczególnych stref złącza spawanego z </a:t>
          </a:r>
          <a:r>
            <a:rPr lang="pl-PL" sz="1600" b="0" kern="1200" dirty="0" smtClean="0"/>
            <a:t>rur kompozytowych</a:t>
          </a:r>
          <a:r>
            <a:rPr lang="pl-PL" sz="1600" kern="1200" dirty="0" smtClean="0"/>
            <a:t>. Najwyższą twardość zmierzono w SWC płaskownika (E</a:t>
          </a:r>
          <a:r>
            <a:rPr lang="pl-PL" sz="1600" kern="1200" baseline="-25000" dirty="0" smtClean="0"/>
            <a:t>ł </a:t>
          </a:r>
          <a:r>
            <a:rPr lang="pl-PL" sz="1600" kern="1200" dirty="0" smtClean="0"/>
            <a:t> = 7 </a:t>
          </a:r>
          <a:r>
            <a:rPr lang="pl-PL" sz="1600" kern="1200" dirty="0" err="1" smtClean="0"/>
            <a:t>kJ</a:t>
          </a:r>
          <a:r>
            <a:rPr lang="pl-PL" sz="1600" kern="1200" dirty="0" smtClean="0"/>
            <a:t>/cm - 203÷227 HV5; E</a:t>
          </a:r>
          <a:r>
            <a:rPr lang="pl-PL" sz="1600" kern="1200" baseline="-25000" dirty="0" smtClean="0"/>
            <a:t>ł </a:t>
          </a:r>
          <a:r>
            <a:rPr lang="pl-PL" sz="1600" kern="1200" dirty="0" smtClean="0"/>
            <a:t> = 6 </a:t>
          </a:r>
          <a:r>
            <a:rPr lang="pl-PL" sz="1600" kern="1200" dirty="0" err="1" smtClean="0"/>
            <a:t>kJ</a:t>
          </a:r>
          <a:r>
            <a:rPr lang="pl-PL" sz="1600" kern="1200" dirty="0" smtClean="0"/>
            <a:t>/cm - 203÷232 HV5).</a:t>
          </a:r>
          <a:endParaRPr lang="pl-PL" sz="1600" kern="1200" dirty="0"/>
        </a:p>
      </dsp:txBody>
      <dsp:txXfrm rot="-5400000">
        <a:off x="2612944" y="257056"/>
        <a:ext cx="7778973" cy="4751625"/>
      </dsp:txXfrm>
    </dsp:sp>
    <dsp:sp modelId="{AD7D8FFB-2961-4BFB-8909-E8BC39BCDD56}">
      <dsp:nvSpPr>
        <dsp:cNvPr id="0" name=""/>
        <dsp:cNvSpPr/>
      </dsp:nvSpPr>
      <dsp:spPr>
        <a:xfrm>
          <a:off x="0" y="615982"/>
          <a:ext cx="2673285" cy="386869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100" b="1" kern="1200" dirty="0" smtClean="0"/>
            <a:t>3R12/4L7</a:t>
          </a:r>
          <a:endParaRPr lang="pl-PL" sz="4100" b="1" kern="1200" dirty="0"/>
        </a:p>
      </dsp:txBody>
      <dsp:txXfrm>
        <a:off x="130499" y="746481"/>
        <a:ext cx="2412287" cy="3607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F9B3-539A-4A1F-9808-AA1C0654C49B}" type="datetimeFigureOut">
              <a:rPr lang="pl-PL" smtClean="0"/>
              <a:t>21.11.2016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DB45-0FF7-4F6B-AF65-7D530599DC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1633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F9B3-539A-4A1F-9808-AA1C0654C49B}" type="datetimeFigureOut">
              <a:rPr lang="pl-PL" smtClean="0"/>
              <a:t>21.11.2016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DB45-0FF7-4F6B-AF65-7D530599DC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6256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F9B3-539A-4A1F-9808-AA1C0654C49B}" type="datetimeFigureOut">
              <a:rPr lang="pl-PL" smtClean="0"/>
              <a:t>21.11.2016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DB45-0FF7-4F6B-AF65-7D530599DC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2338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F9B3-539A-4A1F-9808-AA1C0654C49B}" type="datetimeFigureOut">
              <a:rPr lang="pl-PL" smtClean="0"/>
              <a:t>21.11.2016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DB45-0FF7-4F6B-AF65-7D530599DC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0374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F9B3-539A-4A1F-9808-AA1C0654C49B}" type="datetimeFigureOut">
              <a:rPr lang="pl-PL" smtClean="0"/>
              <a:t>21.11.2016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DB45-0FF7-4F6B-AF65-7D530599DC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098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F9B3-539A-4A1F-9808-AA1C0654C49B}" type="datetimeFigureOut">
              <a:rPr lang="pl-PL" smtClean="0"/>
              <a:t>21.11.2016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DB45-0FF7-4F6B-AF65-7D530599DC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305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F9B3-539A-4A1F-9808-AA1C0654C49B}" type="datetimeFigureOut">
              <a:rPr lang="pl-PL" smtClean="0"/>
              <a:t>21.11.2016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DB45-0FF7-4F6B-AF65-7D530599DC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372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F9B3-539A-4A1F-9808-AA1C0654C49B}" type="datetimeFigureOut">
              <a:rPr lang="pl-PL" smtClean="0"/>
              <a:t>21.11.2016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DB45-0FF7-4F6B-AF65-7D530599DC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7050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F9B3-539A-4A1F-9808-AA1C0654C49B}" type="datetimeFigureOut">
              <a:rPr lang="pl-PL" smtClean="0"/>
              <a:t>21.11.2016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DB45-0FF7-4F6B-AF65-7D530599DC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2295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F9B3-539A-4A1F-9808-AA1C0654C49B}" type="datetimeFigureOut">
              <a:rPr lang="pl-PL" smtClean="0"/>
              <a:t>21.11.2016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DB45-0FF7-4F6B-AF65-7D530599DC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013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F9B3-539A-4A1F-9808-AA1C0654C49B}" type="datetimeFigureOut">
              <a:rPr lang="pl-PL" smtClean="0"/>
              <a:t>21.11.2016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DB45-0FF7-4F6B-AF65-7D530599DC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2377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F9B3-539A-4A1F-9808-AA1C0654C49B}" type="datetimeFigureOut">
              <a:rPr lang="pl-PL" smtClean="0"/>
              <a:t>21.11.2016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1DB45-0FF7-4F6B-AF65-7D530599DC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269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gif"/><Relationship Id="rId7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image" Target="../media/image1.gif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gif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1.gif"/><Relationship Id="rId7" Type="http://schemas.openxmlformats.org/officeDocument/2006/relationships/image" Target="../media/image41.png"/><Relationship Id="rId12" Type="http://schemas.microsoft.com/office/2007/relationships/hdphoto" Target="../media/hdphoto3.wdp"/><Relationship Id="rId2" Type="http://schemas.openxmlformats.org/officeDocument/2006/relationships/image" Target="../media/image3.pn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10" Type="http://schemas.microsoft.com/office/2007/relationships/hdphoto" Target="../media/hdphoto2.wdp"/><Relationship Id="rId4" Type="http://schemas.openxmlformats.org/officeDocument/2006/relationships/image" Target="../media/image8.jpeg"/><Relationship Id="rId9" Type="http://schemas.openxmlformats.org/officeDocument/2006/relationships/image" Target="../media/image43.pn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.gif"/><Relationship Id="rId7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microsoft.com/office/2007/relationships/diagramDrawing" Target="../diagrams/drawing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12" Type="http://schemas.openxmlformats.org/officeDocument/2006/relationships/diagramColors" Target="../diagrams/colors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diagramQuickStyle" Target="../diagrams/quickStyle4.xml"/><Relationship Id="rId5" Type="http://schemas.openxmlformats.org/officeDocument/2006/relationships/diagramColors" Target="../diagrams/colors3.xml"/><Relationship Id="rId10" Type="http://schemas.openxmlformats.org/officeDocument/2006/relationships/diagramLayout" Target="../diagrams/layout4.xml"/><Relationship Id="rId4" Type="http://schemas.openxmlformats.org/officeDocument/2006/relationships/diagramQuickStyle" Target="../diagrams/quickStyle3.xml"/><Relationship Id="rId9" Type="http://schemas.openxmlformats.org/officeDocument/2006/relationships/diagramData" Target="../diagrams/data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gif"/><Relationship Id="rId7" Type="http://schemas.openxmlformats.org/officeDocument/2006/relationships/diagramColors" Target="../diagrams/colors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hyperlink" Target="http://www.google.pl/url?sa=i&amp;rct=j&amp;q=&amp;esrc=s&amp;frm=1&amp;source=images&amp;cd=&amp;cad=rja&amp;uact=8&amp;ved=0CAcQjRw&amp;url=http://www.ncbir.pl/en/for-media/logotypy/narodowe-centrum-badan-i-rozwoju&amp;ei=l3ApVcW2FI6taZL6gPAC&amp;bvm=bv.90491159,d.d2s&amp;psig=AFQjCNFoiimeJ21J2EZhOx2h7bbHH1bMrQ&amp;ust=142886555235890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gif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08821" y="0"/>
            <a:ext cx="9144000" cy="1038946"/>
          </a:xfrm>
        </p:spPr>
        <p:txBody>
          <a:bodyPr>
            <a:normAutofit/>
          </a:bodyPr>
          <a:lstStyle/>
          <a:p>
            <a:r>
              <a:rPr lang="pl-PL" sz="3600" b="1" noProof="1" smtClean="0"/>
              <a:t>Amec Foster Wheeler Energy Fakop</a:t>
            </a:r>
            <a:endParaRPr lang="pl-PL" sz="36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01144" y="1871154"/>
            <a:ext cx="11159352" cy="165576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pl-PL" sz="28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BADANIA PRZEMYSŁOWE GAZOSZCZELNYCH ŚCIAN RUROWYCH </a:t>
            </a:r>
            <a:r>
              <a:rPr lang="pl-PL" sz="28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             I </a:t>
            </a:r>
            <a:r>
              <a:rPr lang="pl-PL" sz="28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WĘŻOWNIC ZE STALI </a:t>
            </a:r>
            <a:r>
              <a:rPr lang="pl-PL" sz="28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TP347HFG, VM12SHC ORAZ 3R12/4L7</a:t>
            </a:r>
            <a:endParaRPr lang="pl-PL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643" y="186260"/>
            <a:ext cx="952296" cy="936103"/>
          </a:xfrm>
          <a:prstGeom prst="rect">
            <a:avLst/>
          </a:prstGeom>
        </p:spPr>
      </p:pic>
      <p:pic>
        <p:nvPicPr>
          <p:cNvPr id="7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4859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6810679" y="4710946"/>
            <a:ext cx="53813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Jarosław ADAMSKI</a:t>
            </a:r>
            <a:r>
              <a:rPr kumimoji="0" lang="pl-PL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AFWE </a:t>
            </a:r>
            <a:r>
              <a:rPr kumimoji="0" lang="pl-PL" sz="20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Fakop</a:t>
            </a:r>
            <a:endParaRPr kumimoji="0" lang="pl-PL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Andrzej BALCERZYK – AFWE </a:t>
            </a:r>
            <a:r>
              <a:rPr kumimoji="0" lang="pl-PL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Fakop</a:t>
            </a:r>
            <a:endParaRPr kumimoji="0" lang="pl-PL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2000" b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Natalia KONIECZNA </a:t>
            </a:r>
            <a:r>
              <a:rPr kumimoji="0" lang="pl-PL" sz="20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– Politechnika Śląska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b="1" dirty="0">
                <a:latin typeface="Arial" pitchFamily="34" charset="0"/>
              </a:rPr>
              <a:t>Stanisław LALIK – Politechnika </a:t>
            </a:r>
            <a:r>
              <a:rPr lang="pl-PL" sz="2000" b="1" dirty="0" smtClean="0">
                <a:latin typeface="Arial" pitchFamily="34" charset="0"/>
              </a:rPr>
              <a:t>Śląska</a:t>
            </a:r>
            <a:endParaRPr lang="pl-PL" sz="2000" b="1" dirty="0">
              <a:latin typeface="Arial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017825" y="3610333"/>
            <a:ext cx="1052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XVII </a:t>
            </a:r>
            <a:r>
              <a:rPr lang="pl-PL" i="1" dirty="0" smtClean="0">
                <a:latin typeface="Arial" panose="020B0604020202020204" pitchFamily="34" charset="0"/>
                <a:cs typeface="Arial" panose="020B0604020202020204" pitchFamily="34" charset="0"/>
              </a:rPr>
              <a:t>Konferencja Naukowo – Techniczna</a:t>
            </a:r>
          </a:p>
          <a:p>
            <a:pPr algn="ctr"/>
            <a:r>
              <a:rPr lang="pl-PL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Projektowanie, Innowacje Remontowe i Modernizacje w Energetyce – PIRE 2016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3667507" y="6488668"/>
            <a:ext cx="466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Szczyrk, 25 listopad 2016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813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5065" y="0"/>
            <a:ext cx="9381687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Badania mikrostruktury złącza spawanego </a:t>
            </a:r>
            <a:br>
              <a:rPr lang="pl-PL" sz="3600" dirty="0" smtClean="0"/>
            </a:br>
            <a:r>
              <a:rPr lang="pl-PL" sz="3600" dirty="0" smtClean="0"/>
              <a:t>TP347HFG-X6CrNi18-10</a:t>
            </a:r>
            <a:endParaRPr lang="pl-PL" sz="3600" dirty="0"/>
          </a:p>
        </p:txBody>
      </p:sp>
      <p:sp>
        <p:nvSpPr>
          <p:cNvPr id="6" name="Prostokąt 5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  <p:pic>
        <p:nvPicPr>
          <p:cNvPr id="9" name="Obraz 8" descr="DSCN3431.JPG"/>
          <p:cNvPicPr/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7008042" y="1826339"/>
            <a:ext cx="45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2_m02.jpg"/>
          <p:cNvPicPr/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754445" y="1826339"/>
            <a:ext cx="45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50mr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48378" y="1813169"/>
            <a:ext cx="4500000" cy="3600000"/>
          </a:xfrm>
          <a:prstGeom prst="rect">
            <a:avLst/>
          </a:prstGeom>
        </p:spPr>
      </p:pic>
      <p:pic>
        <p:nvPicPr>
          <p:cNvPr id="12" name="Obraz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45" y="1826339"/>
            <a:ext cx="4500000" cy="3600000"/>
          </a:xfrm>
          <a:prstGeom prst="rect">
            <a:avLst/>
          </a:prstGeom>
        </p:spPr>
      </p:pic>
      <p:pic>
        <p:nvPicPr>
          <p:cNvPr id="13" name="Symbol zastępczy zawartości 12"/>
          <p:cNvPicPr>
            <a:picLocks noGrp="1"/>
          </p:cNvPicPr>
          <p:nvPr>
            <p:ph idx="1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51412" y="1824800"/>
            <a:ext cx="45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az 13" descr="20 swc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61566" y="1819754"/>
            <a:ext cx="4500000" cy="3600000"/>
          </a:xfrm>
          <a:prstGeom prst="rect">
            <a:avLst/>
          </a:prstGeom>
        </p:spPr>
      </p:pic>
      <p:cxnSp>
        <p:nvCxnSpPr>
          <p:cNvPr id="15" name="Łącznik prosty ze strzałką 14"/>
          <p:cNvCxnSpPr/>
          <p:nvPr/>
        </p:nvCxnSpPr>
        <p:spPr>
          <a:xfrm flipH="1">
            <a:off x="6280821" y="3374553"/>
            <a:ext cx="148688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 flipH="1">
            <a:off x="6232016" y="3306937"/>
            <a:ext cx="3156255" cy="263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/>
          <p:cNvCxnSpPr/>
          <p:nvPr/>
        </p:nvCxnSpPr>
        <p:spPr>
          <a:xfrm flipH="1">
            <a:off x="6248378" y="3012603"/>
            <a:ext cx="1747929" cy="682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 flipH="1">
            <a:off x="6248379" y="4009286"/>
            <a:ext cx="1609186" cy="102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H="1">
            <a:off x="6261566" y="3429000"/>
            <a:ext cx="214333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1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83991" y="0"/>
            <a:ext cx="9438735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Badania wizualne i makrostruktury złącza spawanego VM12SHC-10CrMo9-10</a:t>
            </a:r>
            <a:endParaRPr lang="pl-PL" sz="3600" dirty="0"/>
          </a:p>
        </p:txBody>
      </p:sp>
      <p:sp>
        <p:nvSpPr>
          <p:cNvPr id="6" name="Prostokąt 5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  <p:pic>
        <p:nvPicPr>
          <p:cNvPr id="9" name="Symbol zastępczy zawartości 5" descr="DSCN3488.JPG"/>
          <p:cNvPicPr>
            <a:picLocks/>
          </p:cNvPicPr>
          <p:nvPr/>
        </p:nvPicPr>
        <p:blipFill>
          <a:blip r:embed="rId4" cstate="print">
            <a:lum bright="5000" contrast="10000"/>
          </a:blip>
          <a:stretch>
            <a:fillRect/>
          </a:stretch>
        </p:blipFill>
        <p:spPr>
          <a:xfrm>
            <a:off x="2006456" y="1825625"/>
            <a:ext cx="4320000" cy="3600000"/>
          </a:xfrm>
          <a:prstGeom prst="rect">
            <a:avLst/>
          </a:prstGeom>
        </p:spPr>
      </p:pic>
      <p:pic>
        <p:nvPicPr>
          <p:cNvPr id="10" name="Obraz 9" descr="P1010096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98944" y="1825625"/>
            <a:ext cx="4320000" cy="3600000"/>
          </a:xfrm>
          <a:prstGeom prst="rect">
            <a:avLst/>
          </a:prstGeom>
        </p:spPr>
      </p:pic>
      <p:sp>
        <p:nvSpPr>
          <p:cNvPr id="11" name="Symbol zastępczy zawartości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123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5065" y="0"/>
            <a:ext cx="9438735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Badania mikrostruktury złącza spawanego VM12SHC-10CrMo9-10 </a:t>
            </a:r>
            <a:endParaRPr lang="pl-PL" sz="3600" dirty="0"/>
          </a:p>
        </p:txBody>
      </p:sp>
      <p:sp>
        <p:nvSpPr>
          <p:cNvPr id="6" name="Prostokąt 5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  <p:pic>
        <p:nvPicPr>
          <p:cNvPr id="13" name="Obraz 12" descr="P1010096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49994" y="1977016"/>
            <a:ext cx="5400000" cy="4320000"/>
          </a:xfrm>
          <a:prstGeom prst="rect">
            <a:avLst/>
          </a:prstGeom>
        </p:spPr>
      </p:pic>
      <p:pic>
        <p:nvPicPr>
          <p:cNvPr id="14" name="Symbol zastępczy zawartości 13" descr="50 mr r.jpg"/>
          <p:cNvPicPr>
            <a:picLocks noGrp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087554" y="1297055"/>
            <a:ext cx="3600000" cy="2700000"/>
          </a:xfrm>
          <a:prstGeom prst="rect">
            <a:avLst/>
          </a:prstGeom>
        </p:spPr>
      </p:pic>
      <p:pic>
        <p:nvPicPr>
          <p:cNvPr id="15" name="Obraz 14" descr="50mr r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88094" y="4041523"/>
            <a:ext cx="3600000" cy="2700000"/>
          </a:xfrm>
          <a:prstGeom prst="rect">
            <a:avLst/>
          </a:prstGeom>
        </p:spPr>
      </p:pic>
      <p:pic>
        <p:nvPicPr>
          <p:cNvPr id="16" name="Symbol zastępczy zawartości 6" descr="50mr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94257" y="1292611"/>
            <a:ext cx="3600000" cy="2700000"/>
          </a:xfrm>
          <a:prstGeom prst="rect">
            <a:avLst/>
          </a:prstGeom>
        </p:spPr>
      </p:pic>
      <p:pic>
        <p:nvPicPr>
          <p:cNvPr id="17" name="Picture 2" descr="D:\Staszek\FWE NB 158\Wyniki badań\okulary\VM12SHC\19\płaskownik\50 m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87306" y="4033634"/>
            <a:ext cx="3600495" cy="2700000"/>
          </a:xfrm>
          <a:prstGeom prst="rect">
            <a:avLst/>
          </a:prstGeom>
          <a:noFill/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57" y="4020119"/>
            <a:ext cx="3600000" cy="2700001"/>
          </a:xfrm>
          <a:prstGeom prst="rect">
            <a:avLst/>
          </a:prstGeom>
        </p:spPr>
      </p:pic>
      <p:cxnSp>
        <p:nvCxnSpPr>
          <p:cNvPr id="24" name="Łącznik prosty ze strzałką 23"/>
          <p:cNvCxnSpPr/>
          <p:nvPr/>
        </p:nvCxnSpPr>
        <p:spPr>
          <a:xfrm flipH="1" flipV="1">
            <a:off x="5664231" y="2842892"/>
            <a:ext cx="1546195" cy="110490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/>
          <p:nvPr/>
        </p:nvCxnSpPr>
        <p:spPr>
          <a:xfrm flipH="1">
            <a:off x="5687555" y="4052393"/>
            <a:ext cx="1522871" cy="117994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 flipH="1" flipV="1">
            <a:off x="5700960" y="2847807"/>
            <a:ext cx="2900425" cy="108865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 flipH="1">
            <a:off x="5694257" y="4015998"/>
            <a:ext cx="2907128" cy="12163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/>
          <p:cNvCxnSpPr/>
          <p:nvPr/>
        </p:nvCxnSpPr>
        <p:spPr>
          <a:xfrm flipH="1" flipV="1">
            <a:off x="5683217" y="2870372"/>
            <a:ext cx="2029290" cy="8888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/>
          <p:cNvCxnSpPr/>
          <p:nvPr/>
        </p:nvCxnSpPr>
        <p:spPr>
          <a:xfrm flipH="1">
            <a:off x="5693605" y="3815052"/>
            <a:ext cx="2018902" cy="14116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ze strzałką 29"/>
          <p:cNvCxnSpPr/>
          <p:nvPr/>
        </p:nvCxnSpPr>
        <p:spPr>
          <a:xfrm flipH="1" flipV="1">
            <a:off x="5690710" y="2843554"/>
            <a:ext cx="2405540" cy="109344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/>
          <p:cNvCxnSpPr/>
          <p:nvPr/>
        </p:nvCxnSpPr>
        <p:spPr>
          <a:xfrm flipH="1">
            <a:off x="5715645" y="3952047"/>
            <a:ext cx="2380605" cy="12431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/>
          <p:nvPr/>
        </p:nvCxnSpPr>
        <p:spPr>
          <a:xfrm flipH="1" flipV="1">
            <a:off x="5683217" y="2874972"/>
            <a:ext cx="1784383" cy="9337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 flipH="1">
            <a:off x="5696761" y="3838234"/>
            <a:ext cx="1770839" cy="13900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Obraz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4257" y="1294968"/>
            <a:ext cx="3600450" cy="2705100"/>
          </a:xfrm>
          <a:prstGeom prst="rect">
            <a:avLst/>
          </a:prstGeom>
        </p:spPr>
      </p:pic>
      <p:pic>
        <p:nvPicPr>
          <p:cNvPr id="22" name="Picture 2" descr="D:\Staszek\FWE NB 158\Wyniki badań\okulary\VM12SHC\16\mikro płaskownik+ sp\50swc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93065" y="1288453"/>
            <a:ext cx="3600000" cy="2699636"/>
          </a:xfrm>
          <a:prstGeom prst="rect">
            <a:avLst/>
          </a:prstGeom>
          <a:noFill/>
        </p:spPr>
      </p:pic>
      <p:pic>
        <p:nvPicPr>
          <p:cNvPr id="20" name="Picture 7" descr="D:\Staszek\FWE NB 158\Wyniki badań\okulary\VM12SHC\18\rura\sp2\50swc 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87359" y="1288452"/>
            <a:ext cx="3600000" cy="2699637"/>
          </a:xfrm>
          <a:prstGeom prst="rect">
            <a:avLst/>
          </a:prstGeom>
          <a:noFill/>
        </p:spPr>
      </p:pic>
      <p:pic>
        <p:nvPicPr>
          <p:cNvPr id="46" name="Obraz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9785" y="4029190"/>
            <a:ext cx="3590925" cy="2686050"/>
          </a:xfrm>
          <a:prstGeom prst="rect">
            <a:avLst/>
          </a:prstGeom>
        </p:spPr>
      </p:pic>
      <p:pic>
        <p:nvPicPr>
          <p:cNvPr id="21" name="Picture 6" descr="D:\Staszek\FWE NB 158\Wyniki badań\okulary\VM12SHC\21\rura\sp2\50swc 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83217" y="4024604"/>
            <a:ext cx="3600000" cy="2699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240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61453" y="0"/>
            <a:ext cx="9438735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Badania wizualne i makrostruktury złącza spawanego 3R12/4L7-X6CrNi18-10</a:t>
            </a:r>
            <a:endParaRPr lang="pl-PL" sz="3600" dirty="0"/>
          </a:p>
        </p:txBody>
      </p:sp>
      <p:sp>
        <p:nvSpPr>
          <p:cNvPr id="6" name="Prostokąt 5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841873"/>
            <a:ext cx="5324475" cy="3993356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41873"/>
            <a:ext cx="5324475" cy="399335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" y="4403286"/>
            <a:ext cx="2664000" cy="19980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00" y="4403286"/>
            <a:ext cx="2664000" cy="199799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542" y="1325969"/>
            <a:ext cx="2663458" cy="199759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8" y="1325563"/>
            <a:ext cx="2664000" cy="199800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695780"/>
            <a:ext cx="3094606" cy="2320955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69" y="2695780"/>
            <a:ext cx="3094606" cy="2320955"/>
          </a:xfrm>
          <a:prstGeom prst="rect">
            <a:avLst/>
          </a:prstGeom>
        </p:spPr>
      </p:pic>
      <p:cxnSp>
        <p:nvCxnSpPr>
          <p:cNvPr id="19" name="Łącznik prosty ze strzałką 18"/>
          <p:cNvCxnSpPr>
            <a:endCxn id="16" idx="3"/>
          </p:cNvCxnSpPr>
          <p:nvPr/>
        </p:nvCxnSpPr>
        <p:spPr>
          <a:xfrm flipH="1" flipV="1">
            <a:off x="2652232" y="2324563"/>
            <a:ext cx="1062882" cy="12647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>
            <a:endCxn id="13" idx="3"/>
          </p:cNvCxnSpPr>
          <p:nvPr/>
        </p:nvCxnSpPr>
        <p:spPr>
          <a:xfrm flipH="1">
            <a:off x="2654476" y="4014702"/>
            <a:ext cx="2307668" cy="13875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>
            <a:off x="8658988" y="4252446"/>
            <a:ext cx="869012" cy="11498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/>
          <p:cNvCxnSpPr/>
          <p:nvPr/>
        </p:nvCxnSpPr>
        <p:spPr>
          <a:xfrm flipV="1">
            <a:off x="7242543" y="2552796"/>
            <a:ext cx="2285457" cy="11170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97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5065" y="0"/>
            <a:ext cx="9324639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Badania mikrostruktury złącza spawanego 3R12/4L7-X2CrNi18-10</a:t>
            </a:r>
            <a:endParaRPr lang="pl-PL" sz="3600" dirty="0"/>
          </a:p>
        </p:txBody>
      </p:sp>
      <p:sp>
        <p:nvSpPr>
          <p:cNvPr id="6" name="Prostokąt 5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  <p:pic>
        <p:nvPicPr>
          <p:cNvPr id="9" name="Symbol zastępczy zawartości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5098" y="2544610"/>
            <a:ext cx="4453848" cy="306705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10" y="2015002"/>
            <a:ext cx="5802657" cy="435199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94" y="4203649"/>
            <a:ext cx="3442217" cy="258166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37" y="4174713"/>
            <a:ext cx="3455350" cy="2591513"/>
          </a:xfrm>
          <a:prstGeom prst="rect">
            <a:avLst/>
          </a:prstGeom>
        </p:spPr>
      </p:pic>
      <p:cxnSp>
        <p:nvCxnSpPr>
          <p:cNvPr id="13" name="Łącznik prosty ze strzałką 12"/>
          <p:cNvCxnSpPr>
            <a:endCxn id="10" idx="3"/>
          </p:cNvCxnSpPr>
          <p:nvPr/>
        </p:nvCxnSpPr>
        <p:spPr>
          <a:xfrm flipH="1">
            <a:off x="6194567" y="3977188"/>
            <a:ext cx="2729978" cy="2138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H="1" flipV="1">
            <a:off x="5230198" y="2954547"/>
            <a:ext cx="3367229" cy="8642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 flipH="1">
            <a:off x="5236016" y="4051787"/>
            <a:ext cx="3361411" cy="139455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60" y="1432104"/>
            <a:ext cx="3442217" cy="2581663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25" y="1399397"/>
            <a:ext cx="3454569" cy="2590927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8" y="4183012"/>
            <a:ext cx="3459863" cy="2594897"/>
          </a:xfrm>
          <a:prstGeom prst="rect">
            <a:avLst/>
          </a:prstGeom>
        </p:spPr>
      </p:pic>
      <p:cxnSp>
        <p:nvCxnSpPr>
          <p:cNvPr id="19" name="Łącznik prosty ze strzałką 18"/>
          <p:cNvCxnSpPr/>
          <p:nvPr/>
        </p:nvCxnSpPr>
        <p:spPr>
          <a:xfrm flipH="1" flipV="1">
            <a:off x="5245833" y="2962918"/>
            <a:ext cx="2786949" cy="46688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 flipH="1">
            <a:off x="5245833" y="4434443"/>
            <a:ext cx="2722380" cy="9836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 flipH="1" flipV="1">
            <a:off x="5230199" y="2954005"/>
            <a:ext cx="2738014" cy="31065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/>
          <p:cNvCxnSpPr/>
          <p:nvPr/>
        </p:nvCxnSpPr>
        <p:spPr>
          <a:xfrm flipH="1">
            <a:off x="5245832" y="4530532"/>
            <a:ext cx="2617780" cy="9019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Obraz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160" y="1415513"/>
            <a:ext cx="3459863" cy="2594897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23" y="4183010"/>
            <a:ext cx="3459864" cy="2594899"/>
          </a:xfrm>
          <a:prstGeom prst="rect">
            <a:avLst/>
          </a:prstGeom>
        </p:spPr>
      </p:pic>
      <p:cxnSp>
        <p:nvCxnSpPr>
          <p:cNvPr id="25" name="Łącznik prosty ze strzałką 24"/>
          <p:cNvCxnSpPr/>
          <p:nvPr/>
        </p:nvCxnSpPr>
        <p:spPr>
          <a:xfrm flipH="1">
            <a:off x="5245835" y="4305300"/>
            <a:ext cx="2936140" cy="11128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 flipH="1" flipV="1">
            <a:off x="5265376" y="2954004"/>
            <a:ext cx="2916599" cy="63692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az 26" descr="20 swc plask.jpg"/>
          <p:cNvPicPr/>
          <p:nvPr/>
        </p:nvPicPr>
        <p:blipFill>
          <a:blip r:embed="rId16" cstate="screen">
            <a:lum contrast="20000"/>
          </a:blip>
          <a:stretch>
            <a:fillRect/>
          </a:stretch>
        </p:blipFill>
        <p:spPr>
          <a:xfrm>
            <a:off x="1770985" y="1423808"/>
            <a:ext cx="3450568" cy="258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3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5066" y="0"/>
            <a:ext cx="9521862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Pomiary twardości </a:t>
            </a:r>
            <a:endParaRPr lang="pl-PL" sz="3600" dirty="0"/>
          </a:p>
        </p:txBody>
      </p:sp>
      <p:sp>
        <p:nvSpPr>
          <p:cNvPr id="6" name="Prostokąt 5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835" y="1244714"/>
            <a:ext cx="10556324" cy="530755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400" y="1990489"/>
            <a:ext cx="7603194" cy="381600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365" y="2001572"/>
            <a:ext cx="8815264" cy="381600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graphicFrame>
        <p:nvGraphicFramePr>
          <p:cNvPr id="14" name="Wykres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865936"/>
              </p:ext>
            </p:extLst>
          </p:nvPr>
        </p:nvGraphicFramePr>
        <p:xfrm>
          <a:off x="1580636" y="1496586"/>
          <a:ext cx="10373523" cy="5055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Wykres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605021"/>
              </p:ext>
            </p:extLst>
          </p:nvPr>
        </p:nvGraphicFramePr>
        <p:xfrm>
          <a:off x="1798267" y="1844040"/>
          <a:ext cx="9955583" cy="4423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21" name="Grupa 20"/>
          <p:cNvGrpSpPr/>
          <p:nvPr/>
        </p:nvGrpSpPr>
        <p:grpSpPr>
          <a:xfrm>
            <a:off x="5526891" y="1263199"/>
            <a:ext cx="2181225" cy="599326"/>
            <a:chOff x="5400675" y="1244714"/>
            <a:chExt cx="2181225" cy="599326"/>
          </a:xfrm>
        </p:grpSpPr>
        <p:sp>
          <p:nvSpPr>
            <p:cNvPr id="17" name="Prostokąt 16"/>
            <p:cNvSpPr/>
            <p:nvPr/>
          </p:nvSpPr>
          <p:spPr>
            <a:xfrm>
              <a:off x="5400675" y="1244714"/>
              <a:ext cx="2181225" cy="59932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5558475" y="1361486"/>
              <a:ext cx="1914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smtClean="0"/>
                <a:t>TP347HFG</a:t>
              </a:r>
              <a:endParaRPr lang="pl-PL" dirty="0"/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5551340" y="1289331"/>
            <a:ext cx="2181225" cy="599326"/>
            <a:chOff x="5400675" y="1244714"/>
            <a:chExt cx="2181225" cy="599326"/>
          </a:xfrm>
        </p:grpSpPr>
        <p:sp>
          <p:nvSpPr>
            <p:cNvPr id="23" name="Prostokąt 22"/>
            <p:cNvSpPr/>
            <p:nvPr/>
          </p:nvSpPr>
          <p:spPr>
            <a:xfrm>
              <a:off x="5400675" y="1244714"/>
              <a:ext cx="2181225" cy="59932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ole tekstowe 23"/>
            <p:cNvSpPr txBox="1"/>
            <p:nvPr/>
          </p:nvSpPr>
          <p:spPr>
            <a:xfrm>
              <a:off x="5558475" y="1361486"/>
              <a:ext cx="1914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smtClean="0"/>
                <a:t>VM12SHC</a:t>
              </a:r>
              <a:endParaRPr lang="pl-PL" dirty="0"/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5551340" y="1274282"/>
            <a:ext cx="2181225" cy="599326"/>
            <a:chOff x="5400675" y="1244714"/>
            <a:chExt cx="2181225" cy="599326"/>
          </a:xfrm>
        </p:grpSpPr>
        <p:sp>
          <p:nvSpPr>
            <p:cNvPr id="26" name="Prostokąt 25"/>
            <p:cNvSpPr/>
            <p:nvPr/>
          </p:nvSpPr>
          <p:spPr>
            <a:xfrm>
              <a:off x="5400675" y="1244714"/>
              <a:ext cx="2181225" cy="59932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ole tekstowe 26"/>
            <p:cNvSpPr txBox="1"/>
            <p:nvPr/>
          </p:nvSpPr>
          <p:spPr>
            <a:xfrm>
              <a:off x="5558475" y="1361486"/>
              <a:ext cx="1914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smtClean="0"/>
                <a:t>3R12/4L7</a:t>
              </a:r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313008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4" grpId="1">
        <p:bldAsOne/>
      </p:bldGraphic>
      <p:bldGraphic spid="1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5065" y="0"/>
            <a:ext cx="9438735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Podsumowanie</a:t>
            </a:r>
            <a:endParaRPr lang="pl-PL" sz="3600" dirty="0"/>
          </a:p>
        </p:txBody>
      </p:sp>
      <p:graphicFrame>
        <p:nvGraphicFramePr>
          <p:cNvPr id="9" name="Symbol zastępczy zawartości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2415753"/>
              </p:ext>
            </p:extLst>
          </p:nvPr>
        </p:nvGraphicFramePr>
        <p:xfrm>
          <a:off x="1371600" y="1325563"/>
          <a:ext cx="10744199" cy="4856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rostokąt 5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5065" y="0"/>
            <a:ext cx="9381687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Podsumowanie</a:t>
            </a:r>
            <a:endParaRPr lang="pl-PL" sz="3600" dirty="0"/>
          </a:p>
        </p:txBody>
      </p:sp>
      <p:graphicFrame>
        <p:nvGraphicFramePr>
          <p:cNvPr id="9" name="Symbol zastępczy zawartości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83794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rostokąt 5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  <p:graphicFrame>
        <p:nvGraphicFramePr>
          <p:cNvPr id="10" name="Symbol zastępczy zawartości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7019147"/>
              </p:ext>
            </p:extLst>
          </p:nvPr>
        </p:nvGraphicFramePr>
        <p:xfrm>
          <a:off x="1371600" y="1325562"/>
          <a:ext cx="10744199" cy="5265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23077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5065" y="0"/>
            <a:ext cx="9438735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Podsumowanie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  <p:graphicFrame>
        <p:nvGraphicFramePr>
          <p:cNvPr id="9" name="Symbol zastępczy zawartości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5941039"/>
              </p:ext>
            </p:extLst>
          </p:nvPr>
        </p:nvGraphicFramePr>
        <p:xfrm>
          <a:off x="1371600" y="1325562"/>
          <a:ext cx="10744199" cy="5265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9997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5065" y="0"/>
            <a:ext cx="9438735" cy="1325563"/>
          </a:xfrm>
        </p:spPr>
        <p:txBody>
          <a:bodyPr/>
          <a:lstStyle/>
          <a:p>
            <a:pPr algn="ctr"/>
            <a:r>
              <a:rPr lang="pl-PL" dirty="0" smtClean="0"/>
              <a:t>Podziękowania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495425" y="1524000"/>
            <a:ext cx="10534650" cy="51625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683993" y="1825625"/>
            <a:ext cx="96698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Badania wykonano w ramach Projektu </a:t>
            </a:r>
            <a:r>
              <a:rPr lang="pl-PL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„Badania i rozwój nowoczesnych technologii”, </a:t>
            </a:r>
            <a:r>
              <a:rPr lang="pl-P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Działanie 1.4 Wsparcie Projektów Celowych, Nr PIOG.01.04.00-24-048/13. </a:t>
            </a:r>
          </a:p>
          <a:p>
            <a:r>
              <a:rPr lang="pl-P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Projekt współfinansowany był przez Narodowe Centrum Badań i Rozwoju.</a:t>
            </a:r>
          </a:p>
          <a:p>
            <a:endParaRPr lang="pl-PL" sz="3600" dirty="0"/>
          </a:p>
        </p:txBody>
      </p:sp>
      <p:pic>
        <p:nvPicPr>
          <p:cNvPr id="11" name="Picture 2" descr="http://www.ncbir.pl/download/gfx/ncbir/en/defaultopisy/278/1/1/logo_ncbi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455" y="4665879"/>
            <a:ext cx="2983482" cy="181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2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5065" y="0"/>
            <a:ext cx="9438735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Plan prezentacji</a:t>
            </a:r>
            <a:endParaRPr lang="pl-PL" sz="3600" dirty="0"/>
          </a:p>
        </p:txBody>
      </p:sp>
      <p:sp>
        <p:nvSpPr>
          <p:cNvPr id="9" name="Prostokąt 8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1524000" y="1691152"/>
            <a:ext cx="10515600" cy="604800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Dowolny kształt 25"/>
          <p:cNvSpPr/>
          <p:nvPr/>
        </p:nvSpPr>
        <p:spPr>
          <a:xfrm>
            <a:off x="2049780" y="1388752"/>
            <a:ext cx="7360920" cy="708480"/>
          </a:xfrm>
          <a:custGeom>
            <a:avLst/>
            <a:gdLst>
              <a:gd name="connsiteX0" fmla="*/ 0 w 7360920"/>
              <a:gd name="connsiteY0" fmla="*/ 118082 h 708480"/>
              <a:gd name="connsiteX1" fmla="*/ 118082 w 7360920"/>
              <a:gd name="connsiteY1" fmla="*/ 0 h 708480"/>
              <a:gd name="connsiteX2" fmla="*/ 7242838 w 7360920"/>
              <a:gd name="connsiteY2" fmla="*/ 0 h 708480"/>
              <a:gd name="connsiteX3" fmla="*/ 7360920 w 7360920"/>
              <a:gd name="connsiteY3" fmla="*/ 118082 h 708480"/>
              <a:gd name="connsiteX4" fmla="*/ 7360920 w 7360920"/>
              <a:gd name="connsiteY4" fmla="*/ 590398 h 708480"/>
              <a:gd name="connsiteX5" fmla="*/ 7242838 w 7360920"/>
              <a:gd name="connsiteY5" fmla="*/ 708480 h 708480"/>
              <a:gd name="connsiteX6" fmla="*/ 118082 w 7360920"/>
              <a:gd name="connsiteY6" fmla="*/ 708480 h 708480"/>
              <a:gd name="connsiteX7" fmla="*/ 0 w 7360920"/>
              <a:gd name="connsiteY7" fmla="*/ 590398 h 708480"/>
              <a:gd name="connsiteX8" fmla="*/ 0 w 7360920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0920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7242838" y="0"/>
                </a:lnTo>
                <a:cubicBezTo>
                  <a:pt x="7308053" y="0"/>
                  <a:pt x="7360920" y="52867"/>
                  <a:pt x="7360920" y="118082"/>
                </a:cubicBezTo>
                <a:lnTo>
                  <a:pt x="7360920" y="590398"/>
                </a:lnTo>
                <a:cubicBezTo>
                  <a:pt x="7360920" y="655613"/>
                  <a:pt x="7308053" y="708480"/>
                  <a:pt x="7242838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gradFill>
            <a:gsLst>
              <a:gs pos="0">
                <a:schemeClr val="accent5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5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810" tIns="34585" rIns="312810" bIns="34585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400" kern="1200" dirty="0" smtClean="0"/>
              <a:t>Wymagania przemysłu energetycznego</a:t>
            </a:r>
            <a:endParaRPr lang="pl-PL" sz="2400" kern="1200" dirty="0"/>
          </a:p>
        </p:txBody>
      </p:sp>
      <p:sp>
        <p:nvSpPr>
          <p:cNvPr id="27" name="Prostokąt 26"/>
          <p:cNvSpPr/>
          <p:nvPr/>
        </p:nvSpPr>
        <p:spPr>
          <a:xfrm>
            <a:off x="1524000" y="2831632"/>
            <a:ext cx="10515600" cy="604800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Dowolny kształt 27"/>
          <p:cNvSpPr/>
          <p:nvPr/>
        </p:nvSpPr>
        <p:spPr>
          <a:xfrm>
            <a:off x="2049780" y="2477392"/>
            <a:ext cx="7360920" cy="708480"/>
          </a:xfrm>
          <a:custGeom>
            <a:avLst/>
            <a:gdLst>
              <a:gd name="connsiteX0" fmla="*/ 0 w 7360920"/>
              <a:gd name="connsiteY0" fmla="*/ 118082 h 708480"/>
              <a:gd name="connsiteX1" fmla="*/ 118082 w 7360920"/>
              <a:gd name="connsiteY1" fmla="*/ 0 h 708480"/>
              <a:gd name="connsiteX2" fmla="*/ 7242838 w 7360920"/>
              <a:gd name="connsiteY2" fmla="*/ 0 h 708480"/>
              <a:gd name="connsiteX3" fmla="*/ 7360920 w 7360920"/>
              <a:gd name="connsiteY3" fmla="*/ 118082 h 708480"/>
              <a:gd name="connsiteX4" fmla="*/ 7360920 w 7360920"/>
              <a:gd name="connsiteY4" fmla="*/ 590398 h 708480"/>
              <a:gd name="connsiteX5" fmla="*/ 7242838 w 7360920"/>
              <a:gd name="connsiteY5" fmla="*/ 708480 h 708480"/>
              <a:gd name="connsiteX6" fmla="*/ 118082 w 7360920"/>
              <a:gd name="connsiteY6" fmla="*/ 708480 h 708480"/>
              <a:gd name="connsiteX7" fmla="*/ 0 w 7360920"/>
              <a:gd name="connsiteY7" fmla="*/ 590398 h 708480"/>
              <a:gd name="connsiteX8" fmla="*/ 0 w 7360920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0920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7242838" y="0"/>
                </a:lnTo>
                <a:cubicBezTo>
                  <a:pt x="7308053" y="0"/>
                  <a:pt x="7360920" y="52867"/>
                  <a:pt x="7360920" y="118082"/>
                </a:cubicBezTo>
                <a:lnTo>
                  <a:pt x="7360920" y="590398"/>
                </a:lnTo>
                <a:cubicBezTo>
                  <a:pt x="7360920" y="655613"/>
                  <a:pt x="7308053" y="708480"/>
                  <a:pt x="7242838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gradFill>
            <a:gsLst>
              <a:gs pos="0">
                <a:schemeClr val="accent5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5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810" tIns="34585" rIns="312810" bIns="34585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400" kern="1200" dirty="0" smtClean="0"/>
              <a:t>Materiał do badań </a:t>
            </a:r>
            <a:endParaRPr lang="pl-PL" sz="2400" kern="1200" dirty="0"/>
          </a:p>
        </p:txBody>
      </p:sp>
      <p:sp>
        <p:nvSpPr>
          <p:cNvPr id="29" name="Prostokąt 28"/>
          <p:cNvSpPr/>
          <p:nvPr/>
        </p:nvSpPr>
        <p:spPr>
          <a:xfrm>
            <a:off x="1524000" y="3920272"/>
            <a:ext cx="10515600" cy="604800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Dowolny kształt 29"/>
          <p:cNvSpPr/>
          <p:nvPr/>
        </p:nvSpPr>
        <p:spPr>
          <a:xfrm>
            <a:off x="2049780" y="3566032"/>
            <a:ext cx="7360920" cy="708480"/>
          </a:xfrm>
          <a:custGeom>
            <a:avLst/>
            <a:gdLst>
              <a:gd name="connsiteX0" fmla="*/ 0 w 7360920"/>
              <a:gd name="connsiteY0" fmla="*/ 118082 h 708480"/>
              <a:gd name="connsiteX1" fmla="*/ 118082 w 7360920"/>
              <a:gd name="connsiteY1" fmla="*/ 0 h 708480"/>
              <a:gd name="connsiteX2" fmla="*/ 7242838 w 7360920"/>
              <a:gd name="connsiteY2" fmla="*/ 0 h 708480"/>
              <a:gd name="connsiteX3" fmla="*/ 7360920 w 7360920"/>
              <a:gd name="connsiteY3" fmla="*/ 118082 h 708480"/>
              <a:gd name="connsiteX4" fmla="*/ 7360920 w 7360920"/>
              <a:gd name="connsiteY4" fmla="*/ 590398 h 708480"/>
              <a:gd name="connsiteX5" fmla="*/ 7242838 w 7360920"/>
              <a:gd name="connsiteY5" fmla="*/ 708480 h 708480"/>
              <a:gd name="connsiteX6" fmla="*/ 118082 w 7360920"/>
              <a:gd name="connsiteY6" fmla="*/ 708480 h 708480"/>
              <a:gd name="connsiteX7" fmla="*/ 0 w 7360920"/>
              <a:gd name="connsiteY7" fmla="*/ 590398 h 708480"/>
              <a:gd name="connsiteX8" fmla="*/ 0 w 7360920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0920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7242838" y="0"/>
                </a:lnTo>
                <a:cubicBezTo>
                  <a:pt x="7308053" y="0"/>
                  <a:pt x="7360920" y="52867"/>
                  <a:pt x="7360920" y="118082"/>
                </a:cubicBezTo>
                <a:lnTo>
                  <a:pt x="7360920" y="590398"/>
                </a:lnTo>
                <a:cubicBezTo>
                  <a:pt x="7360920" y="655613"/>
                  <a:pt x="7308053" y="708480"/>
                  <a:pt x="7242838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gradFill>
            <a:gsLst>
              <a:gs pos="0">
                <a:schemeClr val="accent5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5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810" tIns="34585" rIns="312810" bIns="34585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400" kern="1200" dirty="0" smtClean="0"/>
              <a:t>Wyniki badań</a:t>
            </a:r>
            <a:endParaRPr lang="pl-PL" sz="2400" kern="1200" dirty="0"/>
          </a:p>
        </p:txBody>
      </p:sp>
      <p:sp>
        <p:nvSpPr>
          <p:cNvPr id="31" name="Prostokąt 30"/>
          <p:cNvSpPr/>
          <p:nvPr/>
        </p:nvSpPr>
        <p:spPr>
          <a:xfrm>
            <a:off x="1524000" y="5008912"/>
            <a:ext cx="10515600" cy="604800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Dowolny kształt 31"/>
          <p:cNvSpPr/>
          <p:nvPr/>
        </p:nvSpPr>
        <p:spPr>
          <a:xfrm>
            <a:off x="2049780" y="4654672"/>
            <a:ext cx="7360920" cy="708480"/>
          </a:xfrm>
          <a:custGeom>
            <a:avLst/>
            <a:gdLst>
              <a:gd name="connsiteX0" fmla="*/ 0 w 7360920"/>
              <a:gd name="connsiteY0" fmla="*/ 118082 h 708480"/>
              <a:gd name="connsiteX1" fmla="*/ 118082 w 7360920"/>
              <a:gd name="connsiteY1" fmla="*/ 0 h 708480"/>
              <a:gd name="connsiteX2" fmla="*/ 7242838 w 7360920"/>
              <a:gd name="connsiteY2" fmla="*/ 0 h 708480"/>
              <a:gd name="connsiteX3" fmla="*/ 7360920 w 7360920"/>
              <a:gd name="connsiteY3" fmla="*/ 118082 h 708480"/>
              <a:gd name="connsiteX4" fmla="*/ 7360920 w 7360920"/>
              <a:gd name="connsiteY4" fmla="*/ 590398 h 708480"/>
              <a:gd name="connsiteX5" fmla="*/ 7242838 w 7360920"/>
              <a:gd name="connsiteY5" fmla="*/ 708480 h 708480"/>
              <a:gd name="connsiteX6" fmla="*/ 118082 w 7360920"/>
              <a:gd name="connsiteY6" fmla="*/ 708480 h 708480"/>
              <a:gd name="connsiteX7" fmla="*/ 0 w 7360920"/>
              <a:gd name="connsiteY7" fmla="*/ 590398 h 708480"/>
              <a:gd name="connsiteX8" fmla="*/ 0 w 7360920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0920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7242838" y="0"/>
                </a:lnTo>
                <a:cubicBezTo>
                  <a:pt x="7308053" y="0"/>
                  <a:pt x="7360920" y="52867"/>
                  <a:pt x="7360920" y="118082"/>
                </a:cubicBezTo>
                <a:lnTo>
                  <a:pt x="7360920" y="590398"/>
                </a:lnTo>
                <a:cubicBezTo>
                  <a:pt x="7360920" y="655613"/>
                  <a:pt x="7308053" y="708480"/>
                  <a:pt x="7242838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gradFill>
            <a:gsLst>
              <a:gs pos="0">
                <a:schemeClr val="accent5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5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810" tIns="34585" rIns="312810" bIns="34585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400" kern="1200" dirty="0" smtClean="0"/>
              <a:t>Podsumowanie</a:t>
            </a:r>
            <a:endParaRPr lang="pl-PL" sz="2400" kern="1200" dirty="0"/>
          </a:p>
        </p:txBody>
      </p:sp>
      <p:pic>
        <p:nvPicPr>
          <p:cNvPr id="11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pic>
        <p:nvPicPr>
          <p:cNvPr id="3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0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800099" y="1914525"/>
            <a:ext cx="10153650" cy="268605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1090612" y="2667000"/>
            <a:ext cx="9572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 smtClean="0"/>
              <a:t>Dziękuję za uwagę</a:t>
            </a:r>
            <a:endParaRPr lang="pl-PL" sz="5400" b="1" dirty="0"/>
          </a:p>
        </p:txBody>
      </p:sp>
    </p:spTree>
    <p:extLst>
      <p:ext uri="{BB962C8B-B14F-4D97-AF65-F5344CB8AC3E}">
        <p14:creationId xmlns:p14="http://schemas.microsoft.com/office/powerpoint/2010/main" val="375657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5065" y="0"/>
            <a:ext cx="9438735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Wymagania przemysłu energetycznego</a:t>
            </a:r>
            <a:endParaRPr lang="pl-PL" sz="3600" dirty="0"/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1414169"/>
              </p:ext>
            </p:extLst>
          </p:nvPr>
        </p:nvGraphicFramePr>
        <p:xfrm>
          <a:off x="1419087" y="1325564"/>
          <a:ext cx="6135104" cy="2754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Symbol zastępczy zawartości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2057236" y="4079986"/>
            <a:ext cx="975706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 smtClean="0"/>
              <a:t>ZASTOSOWANIE: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i="1" dirty="0" smtClean="0"/>
              <a:t>Panele ścian szczelnych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i="1" dirty="0" smtClean="0"/>
              <a:t>Wężownice przegrzewaczy pary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i="1" dirty="0" smtClean="0"/>
              <a:t>Komory przegrzewacza pary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i="1" dirty="0" smtClean="0"/>
              <a:t>Rurociągi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i="1" dirty="0"/>
              <a:t>Wymienniki ciepła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b="1" i="1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l-PL" b="1" i="1" dirty="0" smtClean="0"/>
          </a:p>
          <a:p>
            <a:pPr algn="ctr"/>
            <a:endParaRPr lang="pl-PL" b="1" i="1" dirty="0"/>
          </a:p>
        </p:txBody>
      </p:sp>
      <p:sp>
        <p:nvSpPr>
          <p:cNvPr id="12" name="Prostokąt 11"/>
          <p:cNvSpPr/>
          <p:nvPr/>
        </p:nvSpPr>
        <p:spPr>
          <a:xfrm>
            <a:off x="2015836" y="4079986"/>
            <a:ext cx="9809019" cy="2466287"/>
          </a:xfrm>
          <a:prstGeom prst="rect">
            <a:avLst/>
          </a:prstGeom>
          <a:noFill/>
          <a:ln w="38100" cmpd="dbl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896" y="1715023"/>
            <a:ext cx="2957830" cy="1971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36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5065" y="0"/>
            <a:ext cx="9438735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Materiał do badań </a:t>
            </a:r>
            <a:endParaRPr lang="pl-PL" sz="3600" dirty="0"/>
          </a:p>
        </p:txBody>
      </p:sp>
      <p:graphicFrame>
        <p:nvGraphicFramePr>
          <p:cNvPr id="10" name="Symbol zastępczy zawartości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3853973"/>
              </p:ext>
            </p:extLst>
          </p:nvPr>
        </p:nvGraphicFramePr>
        <p:xfrm>
          <a:off x="1371602" y="1873886"/>
          <a:ext cx="10820397" cy="430276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3606799"/>
                <a:gridCol w="3648014"/>
                <a:gridCol w="35655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TP347HFG</a:t>
                      </a:r>
                      <a:r>
                        <a:rPr lang="pl-PL" sz="1800" dirty="0" smtClean="0"/>
                        <a:t> (X07CrNi18-11) 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VM12SHC</a:t>
                      </a:r>
                      <a:r>
                        <a:rPr lang="pl-PL" sz="1800" dirty="0" smtClean="0"/>
                        <a:t> (X12CrCoWVNbN12-2-2)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3R12/4L7</a:t>
                      </a:r>
                      <a:r>
                        <a:rPr lang="pl-PL" baseline="0" dirty="0" smtClean="0"/>
                        <a:t> (</a:t>
                      </a:r>
                      <a:r>
                        <a:rPr lang="pl-PL" sz="1800" dirty="0" smtClean="0"/>
                        <a:t>X2CrNi19-11/P265GH)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pl-PL" b="1" i="1" dirty="0" smtClean="0"/>
                    </a:p>
                    <a:p>
                      <a:pPr algn="just"/>
                      <a:r>
                        <a:rPr lang="pl-PL" b="1" i="1" dirty="0" smtClean="0"/>
                        <a:t>Austenityczna stal</a:t>
                      </a:r>
                      <a:r>
                        <a:rPr lang="pl-PL" b="1" i="1" baseline="0" dirty="0" smtClean="0"/>
                        <a:t> nowej generacji</a:t>
                      </a:r>
                    </a:p>
                    <a:p>
                      <a:pPr algn="ctr"/>
                      <a:endParaRPr lang="pl-PL" b="1" i="1" baseline="0" dirty="0" smtClean="0"/>
                    </a:p>
                    <a:p>
                      <a:pPr algn="ctr"/>
                      <a:endParaRPr lang="pl-PL" b="1" i="1" baseline="0" dirty="0" smtClean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pl-PL" b="0" i="0" baseline="0" dirty="0" smtClean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b="0" i="0" baseline="0" dirty="0" smtClean="0"/>
                        <a:t>Stosowana najczęściej po przesycaniu;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b="0" i="0" baseline="0" dirty="0" smtClean="0"/>
                        <a:t>Wysoka żaroodporność                             i żarowytrzymałość;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b="0" i="0" baseline="0" dirty="0" smtClean="0"/>
                        <a:t>Wysoka odporność na utlenianie poprzez dużą zawartość Cr;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b="0" i="0" baseline="0" dirty="0" smtClean="0"/>
                        <a:t>Wysoka wytrzymałość na pełzanie.</a:t>
                      </a:r>
                      <a:endParaRPr lang="pl-PL" b="0" i="0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pl-PL" b="1" i="1" dirty="0" smtClean="0"/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pl-PL" b="1" i="1" dirty="0" smtClean="0"/>
                        <a:t>Stal o zmodyfikowanym składzie chemicznym 12% Cr-Mo-V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pl-PL" b="1" i="1" dirty="0" smtClean="0"/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pl-PL" dirty="0" smtClean="0"/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dirty="0" smtClean="0"/>
                        <a:t>Stosowana</a:t>
                      </a:r>
                      <a:r>
                        <a:rPr lang="pl-PL" baseline="0" dirty="0" smtClean="0"/>
                        <a:t> po ulepszaniu cieplnym;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dirty="0" smtClean="0"/>
                        <a:t>Żaroodporna i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dirty="0" smtClean="0"/>
                        <a:t>żarowytrzymała;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dirty="0" smtClean="0"/>
                        <a:t>Podwyższona wytrzymałość</a:t>
                      </a:r>
                      <a:r>
                        <a:rPr lang="pl-PL" baseline="0" dirty="0" smtClean="0"/>
                        <a:t> na pełzanie poprzez dodanie Nb, N oraz B;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baseline="0" dirty="0" smtClean="0"/>
                        <a:t>Dodatek Co zmniejsza ilość ferrytu delta w strukturze stali.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pPr algn="just"/>
                      <a:r>
                        <a:rPr lang="pl-PL" b="1" dirty="0" smtClean="0"/>
                        <a:t>Rura</a:t>
                      </a:r>
                      <a:r>
                        <a:rPr lang="pl-PL" b="1" baseline="0" dirty="0" smtClean="0"/>
                        <a:t> o strukturze austenitycznej od strony zewnętrznej i strukturze perlitycznej od </a:t>
                      </a:r>
                      <a:r>
                        <a:rPr lang="pl-PL" b="1" dirty="0" smtClean="0"/>
                        <a:t>strony</a:t>
                      </a:r>
                      <a:r>
                        <a:rPr lang="pl-PL" b="1" baseline="0" dirty="0" smtClean="0"/>
                        <a:t> </a:t>
                      </a:r>
                      <a:r>
                        <a:rPr lang="pl-PL" b="1" dirty="0" smtClean="0"/>
                        <a:t>wewnętrznej</a:t>
                      </a:r>
                    </a:p>
                    <a:p>
                      <a:pPr algn="just"/>
                      <a:endParaRPr lang="pl-PL" b="1" dirty="0" smtClean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b="0" dirty="0" smtClean="0"/>
                        <a:t>Stosowana, wówczas</a:t>
                      </a:r>
                      <a:r>
                        <a:rPr lang="pl-PL" b="0" baseline="0" dirty="0" smtClean="0"/>
                        <a:t> gdy warunki wewnętrzne                                 i zewnętrzne są skrajnie różne;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b="0" baseline="0" dirty="0" smtClean="0"/>
                        <a:t>Wysoka odporność korozyjna;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b="0" baseline="0" dirty="0" smtClean="0"/>
                        <a:t>Stabilność mikrostruktury.</a:t>
                      </a:r>
                      <a:endParaRPr lang="pl-PL" b="0" dirty="0" smtClean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Prostokąt 5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8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8017" y="0"/>
            <a:ext cx="9438735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Materiał do badań – TP347HFG </a:t>
            </a:r>
            <a:endParaRPr lang="pl-PL" sz="3600" dirty="0"/>
          </a:p>
        </p:txBody>
      </p:sp>
      <p:sp>
        <p:nvSpPr>
          <p:cNvPr id="6" name="Prostokąt 5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  <p:pic>
        <p:nvPicPr>
          <p:cNvPr id="12" name="Obraz 11" descr="DSCN3431.JPG"/>
          <p:cNvPicPr/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1555894" y="1325562"/>
            <a:ext cx="4509521" cy="354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935376"/>
              </p:ext>
            </p:extLst>
          </p:nvPr>
        </p:nvGraphicFramePr>
        <p:xfrm>
          <a:off x="7100674" y="2216884"/>
          <a:ext cx="3531861" cy="1701853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179785"/>
                <a:gridCol w="1062389"/>
                <a:gridCol w="1289687"/>
              </a:tblGrid>
              <a:tr h="45589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Parametry spawania </a:t>
                      </a:r>
                      <a:r>
                        <a:rPr lang="pl-PL" sz="1400" dirty="0" smtClean="0">
                          <a:effectLst/>
                        </a:rPr>
                        <a:t>łukiem</a:t>
                      </a:r>
                      <a:r>
                        <a:rPr lang="pl-PL" sz="1400" baseline="0" dirty="0" smtClean="0">
                          <a:effectLst/>
                        </a:rPr>
                        <a:t> krytym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8420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</a:rPr>
                        <a:t>Natężenie prądu</a:t>
                      </a:r>
                      <a:endParaRPr lang="pl-PL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Napięcie prądu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Prędkość spawania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38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370</a:t>
                      </a:r>
                      <a:endParaRPr lang="pl-PL" sz="14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pl-PL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 m/min</a:t>
                      </a:r>
                      <a:endParaRPr lang="pl-PL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337646"/>
              </p:ext>
            </p:extLst>
          </p:nvPr>
        </p:nvGraphicFramePr>
        <p:xfrm>
          <a:off x="2105615" y="5042658"/>
          <a:ext cx="9312503" cy="1726416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252608"/>
                <a:gridCol w="1230277"/>
                <a:gridCol w="1019618"/>
                <a:gridCol w="1023834"/>
                <a:gridCol w="1023834"/>
                <a:gridCol w="1022805"/>
                <a:gridCol w="1022805"/>
                <a:gridCol w="877424"/>
                <a:gridCol w="839298"/>
              </a:tblGrid>
              <a:tr h="4316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Stal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C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Si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Mn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P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S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Cr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Ni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Nb+Ta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316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+mn-lt"/>
                          <a:cs typeface="+mn-cs"/>
                        </a:rPr>
                        <a:t>TP347HFG</a:t>
                      </a:r>
                      <a:endParaRPr lang="pl-PL" sz="11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0,070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0,29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1,42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0,016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0,0007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18,17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11,58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0,85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3160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X6CrNi18-10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effectLst/>
                        </a:rPr>
                        <a:t>C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effectLst/>
                        </a:rPr>
                        <a:t>Si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effectLst/>
                        </a:rPr>
                        <a:t>Mn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effectLst/>
                        </a:rPr>
                        <a:t>P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effectLst/>
                        </a:rPr>
                        <a:t>S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effectLst/>
                        </a:rPr>
                        <a:t>Cr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Ni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31604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0,35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1,35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0,018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0,007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18,20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10,02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0,11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8" name="Obraz 17" descr="DSCN3431.JPG"/>
          <p:cNvPicPr/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2851953" y="1325563"/>
            <a:ext cx="6857735" cy="497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Łącznik prosty ze strzałką 24"/>
          <p:cNvCxnSpPr/>
          <p:nvPr/>
        </p:nvCxnSpPr>
        <p:spPr>
          <a:xfrm flipH="1">
            <a:off x="3165041" y="1908792"/>
            <a:ext cx="1079156" cy="50313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/>
          <p:cNvCxnSpPr/>
          <p:nvPr/>
        </p:nvCxnSpPr>
        <p:spPr>
          <a:xfrm flipV="1">
            <a:off x="6242385" y="2933700"/>
            <a:ext cx="0" cy="91059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 flipH="1" flipV="1">
            <a:off x="4155230" y="5081358"/>
            <a:ext cx="1000665" cy="5619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ole tekstowe 40"/>
          <p:cNvSpPr txBox="1"/>
          <p:nvPr/>
        </p:nvSpPr>
        <p:spPr>
          <a:xfrm>
            <a:off x="6318348" y="32043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6 mm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42" name="pole tekstowe 41"/>
          <p:cNvSpPr txBox="1"/>
          <p:nvPr/>
        </p:nvSpPr>
        <p:spPr>
          <a:xfrm rot="20168653">
            <a:off x="3231971" y="1801609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7,1 mm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43" name="pole tekstowe 42"/>
          <p:cNvSpPr txBox="1"/>
          <p:nvPr/>
        </p:nvSpPr>
        <p:spPr>
          <a:xfrm rot="1740809">
            <a:off x="4103487" y="5002259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  <a:sym typeface="Symbol"/>
              </a:rPr>
              <a:t> </a:t>
            </a:r>
            <a:r>
              <a:rPr lang="pl-PL" dirty="0" smtClean="0">
                <a:solidFill>
                  <a:srgbClr val="FF0000"/>
                </a:solidFill>
              </a:rPr>
              <a:t>= 44,5mm</a:t>
            </a:r>
            <a:endParaRPr lang="pl-PL" dirty="0">
              <a:solidFill>
                <a:srgbClr val="FF0000"/>
              </a:solidFill>
            </a:endParaRPr>
          </a:p>
        </p:txBody>
      </p:sp>
      <p:cxnSp>
        <p:nvCxnSpPr>
          <p:cNvPr id="48" name="Łącznik prosty ze strzałką 47"/>
          <p:cNvCxnSpPr/>
          <p:nvPr/>
        </p:nvCxnSpPr>
        <p:spPr>
          <a:xfrm>
            <a:off x="6892167" y="1721409"/>
            <a:ext cx="2155156" cy="5356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ze strzałką 48"/>
          <p:cNvCxnSpPr/>
          <p:nvPr/>
        </p:nvCxnSpPr>
        <p:spPr>
          <a:xfrm flipH="1">
            <a:off x="3886382" y="1729929"/>
            <a:ext cx="1944712" cy="5493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ole tekstowe 49"/>
          <p:cNvSpPr txBox="1"/>
          <p:nvPr/>
        </p:nvSpPr>
        <p:spPr>
          <a:xfrm>
            <a:off x="5196821" y="1158367"/>
            <a:ext cx="2453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TP347HFG</a:t>
            </a:r>
            <a:endParaRPr lang="pl-PL" sz="3200" b="1" dirty="0"/>
          </a:p>
        </p:txBody>
      </p:sp>
      <p:sp>
        <p:nvSpPr>
          <p:cNvPr id="51" name="Prostokąt 50"/>
          <p:cNvSpPr/>
          <p:nvPr/>
        </p:nvSpPr>
        <p:spPr>
          <a:xfrm>
            <a:off x="5374391" y="2176040"/>
            <a:ext cx="2313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/>
              <a:t>X6CrNi18-10</a:t>
            </a:r>
          </a:p>
        </p:txBody>
      </p:sp>
      <p:cxnSp>
        <p:nvCxnSpPr>
          <p:cNvPr id="52" name="Łącznik prosty ze strzałką 51"/>
          <p:cNvCxnSpPr/>
          <p:nvPr/>
        </p:nvCxnSpPr>
        <p:spPr>
          <a:xfrm>
            <a:off x="6419355" y="2641841"/>
            <a:ext cx="0" cy="5286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40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43" grpId="0"/>
      <p:bldP spid="43" grpId="1"/>
      <p:bldP spid="50" grpId="0"/>
      <p:bldP spid="50" grpId="1"/>
      <p:bldP spid="51" grpId="0"/>
      <p:bldP spid="5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00969" y="0"/>
            <a:ext cx="9438735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Materiał do badań – VM12SHC</a:t>
            </a:r>
            <a:endParaRPr lang="pl-PL" sz="3600" dirty="0"/>
          </a:p>
        </p:txBody>
      </p:sp>
      <p:sp>
        <p:nvSpPr>
          <p:cNvPr id="6" name="Prostokąt 5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  <p:pic>
        <p:nvPicPr>
          <p:cNvPr id="9" name="Obraz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14" y="1659363"/>
            <a:ext cx="3274919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901393"/>
              </p:ext>
            </p:extLst>
          </p:nvPr>
        </p:nvGraphicFramePr>
        <p:xfrm>
          <a:off x="4911547" y="2029022"/>
          <a:ext cx="7099478" cy="1752403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234692"/>
                <a:gridCol w="1320086"/>
                <a:gridCol w="1221374"/>
                <a:gridCol w="1110125"/>
                <a:gridCol w="999663"/>
                <a:gridCol w="1213538"/>
              </a:tblGrid>
              <a:tr h="478185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Parametry spawania </a:t>
                      </a:r>
                      <a:r>
                        <a:rPr lang="pl-PL" sz="1400" dirty="0" smtClean="0">
                          <a:effectLst/>
                        </a:rPr>
                        <a:t>łukiem</a:t>
                      </a:r>
                      <a:r>
                        <a:rPr lang="pl-PL" sz="1400" baseline="0" dirty="0" smtClean="0">
                          <a:effectLst/>
                        </a:rPr>
                        <a:t> krytym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8611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</a:rPr>
                        <a:t>Podgrzewanie wstępne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Temperatura międzyściegowa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Wygrzewanie po spawaniu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Natężenie prądu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Napięcie prądu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Prędkość spawania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130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 smtClean="0">
                          <a:effectLst/>
                        </a:rPr>
                        <a:t>200 °C</a:t>
                      </a:r>
                      <a:endParaRPr lang="pl-PL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200 °C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200 °C/ 2h</a:t>
                      </a:r>
                      <a:endParaRPr lang="pl-PL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390 A</a:t>
                      </a:r>
                      <a:endParaRPr lang="pl-PL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27 V</a:t>
                      </a:r>
                      <a:endParaRPr lang="pl-PL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0,95 m/min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706948"/>
              </p:ext>
            </p:extLst>
          </p:nvPr>
        </p:nvGraphicFramePr>
        <p:xfrm>
          <a:off x="1800969" y="4623489"/>
          <a:ext cx="9133248" cy="193146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228497"/>
                <a:gridCol w="1206595"/>
                <a:gridCol w="999991"/>
                <a:gridCol w="1004127"/>
                <a:gridCol w="1004127"/>
                <a:gridCol w="1003117"/>
                <a:gridCol w="1003117"/>
                <a:gridCol w="860535"/>
                <a:gridCol w="823142"/>
              </a:tblGrid>
              <a:tr h="321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Stal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C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Si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Mn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P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S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Cr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Ni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Mo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191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VM12SHC</a:t>
                      </a:r>
                      <a:endParaRPr lang="pl-PL" sz="11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0,12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0,46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0,40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0,020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0,002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11,13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0,34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0,24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191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Cu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Al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Nb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V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N</a:t>
                      </a:r>
                      <a:endParaRPr lang="pl-PL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B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Co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W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191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0,08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0,009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0,34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0,033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0,032</a:t>
                      </a:r>
                      <a:endParaRPr lang="pl-PL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0,005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1,47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1,57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191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10CrMo9-10</a:t>
                      </a:r>
                      <a:endParaRPr lang="pl-PL" sz="11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effectLst/>
                        </a:rPr>
                        <a:t>C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effectLst/>
                        </a:rPr>
                        <a:t>Si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effectLst/>
                        </a:rPr>
                        <a:t>Mn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effectLst/>
                        </a:rPr>
                        <a:t>P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effectLst/>
                        </a:rPr>
                        <a:t>S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effectLst/>
                        </a:rPr>
                        <a:t>Cr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effectLst/>
                        </a:rPr>
                        <a:t>Mo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effectLst/>
                        </a:rPr>
                        <a:t>Cu</a:t>
                      </a:r>
                      <a:endParaRPr lang="pl-P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1910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0,10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0,35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0,65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0,015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0,08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2,25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1,00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0,01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8" name="Obraz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807" y="1390150"/>
            <a:ext cx="7286726" cy="518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Łącznik prosty ze strzałką 11"/>
          <p:cNvCxnSpPr/>
          <p:nvPr/>
        </p:nvCxnSpPr>
        <p:spPr>
          <a:xfrm flipH="1">
            <a:off x="3228564" y="2036648"/>
            <a:ext cx="911197" cy="46687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flipV="1">
            <a:off x="6200909" y="3301235"/>
            <a:ext cx="0" cy="1080265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H="1" flipV="1">
            <a:off x="3982221" y="5764028"/>
            <a:ext cx="1000665" cy="5619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6200909" y="363950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6 mm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 rot="20168653">
            <a:off x="3205432" y="1907740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6,3 mm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 rot="1740809">
            <a:off x="4038708" y="5721645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  <a:sym typeface="Symbol"/>
              </a:rPr>
              <a:t> </a:t>
            </a:r>
            <a:r>
              <a:rPr lang="pl-PL" dirty="0" smtClean="0">
                <a:solidFill>
                  <a:srgbClr val="FF0000"/>
                </a:solidFill>
              </a:rPr>
              <a:t>= 38 mm</a:t>
            </a:r>
            <a:endParaRPr lang="pl-PL" dirty="0">
              <a:solidFill>
                <a:srgbClr val="FF0000"/>
              </a:solidFill>
            </a:endParaRPr>
          </a:p>
        </p:txBody>
      </p:sp>
      <p:cxnSp>
        <p:nvCxnSpPr>
          <p:cNvPr id="25" name="Łącznik prosty ze strzałką 24"/>
          <p:cNvCxnSpPr/>
          <p:nvPr/>
        </p:nvCxnSpPr>
        <p:spPr>
          <a:xfrm>
            <a:off x="6892167" y="1955581"/>
            <a:ext cx="2155156" cy="5356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 flipH="1">
            <a:off x="3886382" y="1964101"/>
            <a:ext cx="1944712" cy="5493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ole tekstowe 26"/>
          <p:cNvSpPr txBox="1"/>
          <p:nvPr/>
        </p:nvSpPr>
        <p:spPr>
          <a:xfrm>
            <a:off x="5235857" y="1361265"/>
            <a:ext cx="2089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VM12SHC</a:t>
            </a:r>
            <a:endParaRPr lang="pl-PL" sz="3200" b="1" dirty="0"/>
          </a:p>
        </p:txBody>
      </p:sp>
      <p:sp>
        <p:nvSpPr>
          <p:cNvPr id="28" name="Prostokąt 27"/>
          <p:cNvSpPr/>
          <p:nvPr/>
        </p:nvSpPr>
        <p:spPr>
          <a:xfrm>
            <a:off x="5301665" y="2643097"/>
            <a:ext cx="22958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/>
              <a:t>10CrMo9-10</a:t>
            </a:r>
            <a:endParaRPr lang="pl-PL" sz="3200" b="1" dirty="0"/>
          </a:p>
        </p:txBody>
      </p:sp>
      <p:cxnSp>
        <p:nvCxnSpPr>
          <p:cNvPr id="29" name="Łącznik prosty ze strzałką 28"/>
          <p:cNvCxnSpPr/>
          <p:nvPr/>
        </p:nvCxnSpPr>
        <p:spPr>
          <a:xfrm>
            <a:off x="6346629" y="3108898"/>
            <a:ext cx="0" cy="5286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8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27" grpId="0"/>
      <p:bldP spid="27" grpId="1"/>
      <p:bldP spid="28" grpId="0"/>
      <p:bldP spid="2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8017" y="0"/>
            <a:ext cx="9438735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Materiał do badań – 3R12/4L7 </a:t>
            </a:r>
            <a:endParaRPr lang="pl-PL" sz="3600" dirty="0"/>
          </a:p>
        </p:txBody>
      </p:sp>
      <p:sp>
        <p:nvSpPr>
          <p:cNvPr id="6" name="Prostokąt 5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96" y="1325563"/>
            <a:ext cx="4124212" cy="3094037"/>
          </a:xfrm>
          <a:prstGeom prst="rect">
            <a:avLst/>
          </a:prstGeom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459240"/>
              </p:ext>
            </p:extLst>
          </p:nvPr>
        </p:nvGraphicFramePr>
        <p:xfrm>
          <a:off x="2753095" y="4756386"/>
          <a:ext cx="8000629" cy="167991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333438"/>
                <a:gridCol w="1629656"/>
                <a:gridCol w="1037221"/>
                <a:gridCol w="1333438"/>
                <a:gridCol w="1333438"/>
                <a:gridCol w="1333438"/>
              </a:tblGrid>
              <a:tr h="373676">
                <a:tc gridSpan="6"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Parametry spawania 121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00163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Próbka 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Podgrzewanie wstępne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Natężenie</a:t>
                      </a:r>
                      <a:r>
                        <a:rPr lang="pl-PL" sz="1400" baseline="0" dirty="0" smtClean="0"/>
                        <a:t> prądu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Napięcie prądu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Prędkość</a:t>
                      </a:r>
                      <a:r>
                        <a:rPr lang="pl-PL" sz="1400" baseline="0" dirty="0" smtClean="0"/>
                        <a:t> spawania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Energia liniowa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53037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A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min.</a:t>
                      </a:r>
                      <a:r>
                        <a:rPr lang="pl-PL" sz="1400" baseline="0" dirty="0" smtClean="0"/>
                        <a:t> 10 °C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360 A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26 V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0,8 m/min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7 </a:t>
                      </a:r>
                      <a:r>
                        <a:rPr lang="pl-PL" sz="1400" dirty="0" err="1" smtClean="0"/>
                        <a:t>kJ</a:t>
                      </a:r>
                      <a:r>
                        <a:rPr lang="pl-PL" sz="1400" dirty="0" smtClean="0"/>
                        <a:t>/cm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53037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B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min.10 </a:t>
                      </a:r>
                      <a:r>
                        <a:rPr lang="pl-PL" sz="1400" baseline="0" dirty="0" smtClean="0"/>
                        <a:t>°C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300 A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26 V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0,8 m/min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6 </a:t>
                      </a:r>
                      <a:r>
                        <a:rPr lang="pl-PL" sz="1400" dirty="0" err="1" smtClean="0"/>
                        <a:t>kJ</a:t>
                      </a:r>
                      <a:r>
                        <a:rPr lang="pl-PL" sz="1400" dirty="0" smtClean="0"/>
                        <a:t>/cm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304628"/>
              </p:ext>
            </p:extLst>
          </p:nvPr>
        </p:nvGraphicFramePr>
        <p:xfrm>
          <a:off x="5752260" y="1765137"/>
          <a:ext cx="6257458" cy="2602996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105003"/>
                <a:gridCol w="546415"/>
                <a:gridCol w="689482"/>
                <a:gridCol w="690175"/>
                <a:gridCol w="690175"/>
                <a:gridCol w="689482"/>
                <a:gridCol w="689482"/>
                <a:gridCol w="591481"/>
                <a:gridCol w="565763"/>
              </a:tblGrid>
              <a:tr h="221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Stal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C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Si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Mn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P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S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Cr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Ni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Mo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719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50" dirty="0" smtClean="0">
                          <a:effectLst/>
                        </a:rPr>
                        <a:t>4L7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0,192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0,274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0,696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0,007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0,010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0,076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0,050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0,018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719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V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Ti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Cu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Al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N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 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 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719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0,002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0,005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0,086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0,009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0,0069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 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7195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3R12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C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Si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Mn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P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S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Cr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Ni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Mo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719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0,012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0,36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1,19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0,023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0,0052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18,47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10,12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0,29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719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V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Ti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Cu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</a:rPr>
                        <a:t>Al</a:t>
                      </a:r>
                      <a:endParaRPr lang="pl-P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Nb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N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 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719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0,050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0,009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0,35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0,003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0,01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0,052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 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82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pl-PL" sz="1400" dirty="0">
                          <a:effectLst/>
                        </a:rPr>
                        <a:t>X6CrNi18-10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pl-PL" sz="1400" b="1" dirty="0">
                          <a:effectLst/>
                        </a:rPr>
                        <a:t>C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pl-PL" sz="1400" b="1">
                          <a:effectLst/>
                        </a:rPr>
                        <a:t>Si</a:t>
                      </a:r>
                      <a:endParaRPr lang="pl-P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pl-PL" sz="1400" b="1">
                          <a:effectLst/>
                        </a:rPr>
                        <a:t>Mn</a:t>
                      </a:r>
                      <a:endParaRPr lang="pl-P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pl-PL" sz="1400" b="1">
                          <a:effectLst/>
                        </a:rPr>
                        <a:t>P</a:t>
                      </a:r>
                      <a:endParaRPr lang="pl-P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pl-PL" sz="1400" b="1">
                          <a:effectLst/>
                        </a:rPr>
                        <a:t>S</a:t>
                      </a:r>
                      <a:endParaRPr lang="pl-P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pl-PL" sz="1400" b="1" dirty="0">
                          <a:effectLst/>
                        </a:rPr>
                        <a:t>Cr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pl-PL" sz="1400" b="1" dirty="0">
                          <a:effectLst/>
                        </a:rPr>
                        <a:t>Ni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pl-PL" sz="1400" b="1" dirty="0">
                          <a:effectLst/>
                        </a:rPr>
                        <a:t>Mo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719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pl-PL" sz="1400" dirty="0">
                          <a:effectLst/>
                        </a:rPr>
                        <a:t>0,05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pl-PL" sz="1400" dirty="0">
                          <a:effectLst/>
                        </a:rPr>
                        <a:t>0,35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pl-PL" sz="1400" dirty="0">
                          <a:effectLst/>
                        </a:rPr>
                        <a:t>1,35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pl-PL" sz="1400" dirty="0">
                          <a:effectLst/>
                        </a:rPr>
                        <a:t>0,018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pl-PL" sz="1400" dirty="0">
                          <a:effectLst/>
                        </a:rPr>
                        <a:t>0,007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pl-PL" sz="1400">
                          <a:effectLst/>
                        </a:rPr>
                        <a:t>18,20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pl-PL" sz="1400">
                          <a:effectLst/>
                        </a:rPr>
                        <a:t>10,02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pl-PL" sz="1400" dirty="0">
                          <a:effectLst/>
                        </a:rPr>
                        <a:t>0,11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Elipsa 11"/>
          <p:cNvSpPr/>
          <p:nvPr/>
        </p:nvSpPr>
        <p:spPr>
          <a:xfrm>
            <a:off x="5680108" y="5019675"/>
            <a:ext cx="1101691" cy="15430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Elipsa 12"/>
          <p:cNvSpPr/>
          <p:nvPr/>
        </p:nvSpPr>
        <p:spPr>
          <a:xfrm>
            <a:off x="9491124" y="5019674"/>
            <a:ext cx="1208837" cy="15430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4" name="Grupa 13"/>
          <p:cNvGrpSpPr/>
          <p:nvPr/>
        </p:nvGrpSpPr>
        <p:grpSpPr>
          <a:xfrm>
            <a:off x="1975925" y="1360468"/>
            <a:ext cx="8609791" cy="5202255"/>
            <a:chOff x="1638390" y="1655745"/>
            <a:chExt cx="8609791" cy="5202255"/>
          </a:xfrm>
        </p:grpSpPr>
        <p:grpSp>
          <p:nvGrpSpPr>
            <p:cNvPr id="15" name="Grupa 14"/>
            <p:cNvGrpSpPr/>
            <p:nvPr/>
          </p:nvGrpSpPr>
          <p:grpSpPr>
            <a:xfrm>
              <a:off x="1638390" y="1655745"/>
              <a:ext cx="8609791" cy="5202255"/>
              <a:chOff x="1933575" y="1655745"/>
              <a:chExt cx="9658350" cy="5202255"/>
            </a:xfrm>
          </p:grpSpPr>
          <p:pic>
            <p:nvPicPr>
              <p:cNvPr id="18" name="Symbol zastępczy zawartości 3"/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933575" y="1655745"/>
                <a:ext cx="9658350" cy="5202255"/>
              </a:xfrm>
              <a:prstGeom prst="rect">
                <a:avLst/>
              </a:prstGeom>
            </p:spPr>
          </p:pic>
          <p:cxnSp>
            <p:nvCxnSpPr>
              <p:cNvPr id="19" name="Łącznik prosty ze strzałką 18"/>
              <p:cNvCxnSpPr/>
              <p:nvPr/>
            </p:nvCxnSpPr>
            <p:spPr>
              <a:xfrm flipV="1">
                <a:off x="7555159" y="5152428"/>
                <a:ext cx="2493716" cy="1056175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ze strzałką 19"/>
              <p:cNvCxnSpPr/>
              <p:nvPr/>
            </p:nvCxnSpPr>
            <p:spPr>
              <a:xfrm flipH="1" flipV="1">
                <a:off x="3514726" y="5152428"/>
                <a:ext cx="2655092" cy="1056175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ze strzałką 20"/>
              <p:cNvCxnSpPr/>
              <p:nvPr/>
            </p:nvCxnSpPr>
            <p:spPr>
              <a:xfrm>
                <a:off x="7448550" y="2250858"/>
                <a:ext cx="2417626" cy="53566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ze strzałką 21"/>
              <p:cNvCxnSpPr/>
              <p:nvPr/>
            </p:nvCxnSpPr>
            <p:spPr>
              <a:xfrm flipH="1">
                <a:off x="4076700" y="2259378"/>
                <a:ext cx="2181552" cy="549326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pole tekstowe 22"/>
              <p:cNvSpPr txBox="1"/>
              <p:nvPr/>
            </p:nvSpPr>
            <p:spPr>
              <a:xfrm>
                <a:off x="5699678" y="5791828"/>
                <a:ext cx="234445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3200" b="1" dirty="0" smtClean="0"/>
                  <a:t>4L7</a:t>
                </a:r>
              </a:p>
              <a:p>
                <a:pPr algn="ctr"/>
                <a:r>
                  <a:rPr lang="pl-PL" sz="2400" b="1" dirty="0" smtClean="0"/>
                  <a:t>(P265GH)</a:t>
                </a:r>
                <a:endParaRPr lang="pl-PL" sz="3200" b="1" dirty="0"/>
              </a:p>
            </p:txBody>
          </p:sp>
          <p:sp>
            <p:nvSpPr>
              <p:cNvPr id="24" name="pole tekstowe 23"/>
              <p:cNvSpPr txBox="1"/>
              <p:nvPr/>
            </p:nvSpPr>
            <p:spPr>
              <a:xfrm>
                <a:off x="5664346" y="1794779"/>
                <a:ext cx="234445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3200" b="1" dirty="0" smtClean="0"/>
                  <a:t>3R12 </a:t>
                </a:r>
                <a:r>
                  <a:rPr lang="pl-PL" sz="2400" b="1" dirty="0" smtClean="0"/>
                  <a:t>(X2CrNi1810)</a:t>
                </a:r>
                <a:endParaRPr lang="pl-PL" sz="3200" b="1" dirty="0"/>
              </a:p>
            </p:txBody>
          </p:sp>
        </p:grpSp>
        <p:sp>
          <p:nvSpPr>
            <p:cNvPr id="16" name="Prostokąt 15"/>
            <p:cNvSpPr/>
            <p:nvPr/>
          </p:nvSpPr>
          <p:spPr>
            <a:xfrm>
              <a:off x="4964130" y="2938374"/>
              <a:ext cx="23134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3200" b="1" dirty="0"/>
                <a:t>X6CrNi18-10</a:t>
              </a:r>
            </a:p>
          </p:txBody>
        </p:sp>
        <p:cxnSp>
          <p:nvCxnSpPr>
            <p:cNvPr id="17" name="Łącznik prosty ze strzałką 16"/>
            <p:cNvCxnSpPr/>
            <p:nvPr/>
          </p:nvCxnSpPr>
          <p:spPr>
            <a:xfrm>
              <a:off x="6009094" y="3404175"/>
              <a:ext cx="0" cy="528671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Łącznik prosty ze strzałką 24"/>
          <p:cNvCxnSpPr/>
          <p:nvPr/>
        </p:nvCxnSpPr>
        <p:spPr>
          <a:xfrm flipH="1">
            <a:off x="2950234" y="2207216"/>
            <a:ext cx="721387" cy="30621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 flipV="1">
            <a:off x="6753409" y="3279330"/>
            <a:ext cx="0" cy="92529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 flipH="1" flipV="1">
            <a:off x="3568174" y="5369225"/>
            <a:ext cx="1000665" cy="5619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ole tekstowe 27"/>
          <p:cNvSpPr txBox="1"/>
          <p:nvPr/>
        </p:nvSpPr>
        <p:spPr>
          <a:xfrm>
            <a:off x="6803469" y="352328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6 mm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29" name="pole tekstowe 28"/>
          <p:cNvSpPr txBox="1"/>
          <p:nvPr/>
        </p:nvSpPr>
        <p:spPr>
          <a:xfrm rot="20168653">
            <a:off x="2747887" y="1954616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3,78 mm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0" name="pole tekstowe 29"/>
          <p:cNvSpPr txBox="1"/>
          <p:nvPr/>
        </p:nvSpPr>
        <p:spPr>
          <a:xfrm rot="1740809">
            <a:off x="3594343" y="5287770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  <a:sym typeface="Symbol"/>
              </a:rPr>
              <a:t> </a:t>
            </a:r>
            <a:r>
              <a:rPr lang="pl-PL" dirty="0" smtClean="0">
                <a:solidFill>
                  <a:srgbClr val="FF0000"/>
                </a:solidFill>
              </a:rPr>
              <a:t>= 50,8 mm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7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5065" y="10391"/>
            <a:ext cx="9438735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Cel i metodyka badań</a:t>
            </a:r>
            <a:endParaRPr lang="pl-PL" sz="3600" dirty="0"/>
          </a:p>
        </p:txBody>
      </p:sp>
      <p:sp>
        <p:nvSpPr>
          <p:cNvPr id="6" name="Prostokąt 5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1647643" y="1704632"/>
            <a:ext cx="9844177" cy="89169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Celem badań było określenie budowy geometrycznej złączy oraz określenie ewentualnych niezgodności spawalniczych.</a:t>
            </a:r>
            <a:endParaRPr lang="pl-PL" dirty="0"/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1578631" y="1536305"/>
            <a:ext cx="9913189" cy="1228349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605945" y="2971997"/>
            <a:ext cx="9885873" cy="3719199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1578631" y="2997877"/>
            <a:ext cx="97061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Badania strukturalne wykonano na zgładach metalograficznych trawionych następująco: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/>
              <a:t>złącza spawane ze stali VM12SHC - chemicznie, odczynnikiem złożonym </a:t>
            </a:r>
            <a:br>
              <a:rPr lang="pl-PL" sz="2400" dirty="0" smtClean="0"/>
            </a:br>
            <a:r>
              <a:rPr lang="pl-PL" sz="2400" dirty="0" smtClean="0"/>
              <a:t>z 27 ml HF, 4 ml HNO</a:t>
            </a:r>
            <a:r>
              <a:rPr lang="pl-PL" sz="2400" baseline="-25000" dirty="0" smtClean="0"/>
              <a:t>3</a:t>
            </a:r>
            <a:r>
              <a:rPr lang="pl-PL" sz="2400" dirty="0" smtClean="0"/>
              <a:t> i 19 ml H</a:t>
            </a:r>
            <a:r>
              <a:rPr lang="pl-PL" sz="2400" baseline="-25000" dirty="0" smtClean="0"/>
              <a:t>2</a:t>
            </a:r>
            <a:r>
              <a:rPr lang="pl-PL" sz="2400" dirty="0" smtClean="0"/>
              <a:t>O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/>
              <a:t>złącza ze stali TP347HFG - elektrolitycznie w 50% wodnym roztworze kwasu azotowego, stosując napięcie 4V i czas 60s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/>
              <a:t>złącza spawane rury kompozytowej: stal 3R12 - elektrolitycznie w 30% wodnym roztworze kwasu szczawiowego stosując napięcie 6V i czas 30s, stal 4L7 - chemicznie w 3% alkoholowym roztworze HNO</a:t>
            </a:r>
            <a:r>
              <a:rPr lang="pl-PL" sz="2400" baseline="-25000" dirty="0" smtClean="0"/>
              <a:t>3</a:t>
            </a:r>
            <a:r>
              <a:rPr lang="pl-PL" sz="2400" dirty="0" smtClean="0"/>
              <a:t>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2333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92371" y="1271"/>
            <a:ext cx="9438735" cy="1325563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/>
              <a:t>Badania wizualne i mikrostruktury złącza spawanego TP347HFG-X6CrNi18-10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2545110" y="1086359"/>
            <a:ext cx="7471423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78" y="389460"/>
            <a:ext cx="952296" cy="936103"/>
          </a:xfrm>
          <a:prstGeom prst="rect">
            <a:avLst/>
          </a:prstGeom>
        </p:spPr>
      </p:pic>
      <p:pic>
        <p:nvPicPr>
          <p:cNvPr id="9" name="Picture 2" descr="D:\Staszek\FWE NB 158\A BALCERZYK\A Balcerzyk 29 10 2014\P1060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4546" y="1676962"/>
            <a:ext cx="4320000" cy="3240000"/>
          </a:xfrm>
          <a:prstGeom prst="rect">
            <a:avLst/>
          </a:prstGeom>
          <a:noFill/>
        </p:spPr>
      </p:pic>
      <p:pic>
        <p:nvPicPr>
          <p:cNvPr id="10" name="Picture 3" descr="D:\Staszek\FWE NB 158\A BALCERZYK\A Balcerzyk 29 10 2014\P10602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6946" y="1676962"/>
            <a:ext cx="4320000" cy="3240000"/>
          </a:xfrm>
          <a:prstGeom prst="rect">
            <a:avLst/>
          </a:prstGeom>
          <a:noFill/>
        </p:spPr>
      </p:pic>
      <p:pic>
        <p:nvPicPr>
          <p:cNvPr id="11" name="Obraz 10" descr="DSCN3431.JPG"/>
          <p:cNvPicPr/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7066946" y="1675691"/>
            <a:ext cx="432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 descr="DSCN3399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21119" y="1665107"/>
            <a:ext cx="4320000" cy="3240000"/>
          </a:xfrm>
          <a:prstGeom prst="rect">
            <a:avLst/>
          </a:prstGeom>
        </p:spPr>
      </p:pic>
      <p:pic>
        <p:nvPicPr>
          <p:cNvPr id="13" name="Obraz 12" descr="DSCN3401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87973" y="1665107"/>
            <a:ext cx="4320000" cy="3240000"/>
          </a:xfrm>
          <a:prstGeom prst="rect">
            <a:avLst/>
          </a:prstGeom>
        </p:spPr>
      </p:pic>
      <p:pic>
        <p:nvPicPr>
          <p:cNvPr id="14" name="Obraz 1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73" y="1674420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1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10155</TotalTime>
  <Words>948</Words>
  <Application>Microsoft Office PowerPoint</Application>
  <PresentationFormat>Panoramiczny</PresentationFormat>
  <Paragraphs>319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Times New Roman</vt:lpstr>
      <vt:lpstr>Wingdings</vt:lpstr>
      <vt:lpstr>Motyw pakietu Office</vt:lpstr>
      <vt:lpstr>Amec Foster Wheeler Energy Fakop</vt:lpstr>
      <vt:lpstr>Plan prezentacji</vt:lpstr>
      <vt:lpstr>Wymagania przemysłu energetycznego</vt:lpstr>
      <vt:lpstr>Materiał do badań </vt:lpstr>
      <vt:lpstr>Materiał do badań – TP347HFG </vt:lpstr>
      <vt:lpstr>Materiał do badań – VM12SHC</vt:lpstr>
      <vt:lpstr>Materiał do badań – 3R12/4L7 </vt:lpstr>
      <vt:lpstr>Cel i metodyka badań</vt:lpstr>
      <vt:lpstr>Badania wizualne i mikrostruktury złącza spawanego TP347HFG-X6CrNi18-10</vt:lpstr>
      <vt:lpstr>Badania mikrostruktury złącza spawanego  TP347HFG-X6CrNi18-10</vt:lpstr>
      <vt:lpstr>Badania wizualne i makrostruktury złącza spawanego VM12SHC-10CrMo9-10</vt:lpstr>
      <vt:lpstr>Badania mikrostruktury złącza spawanego VM12SHC-10CrMo9-10 </vt:lpstr>
      <vt:lpstr>Badania wizualne i makrostruktury złącza spawanego 3R12/4L7-X6CrNi18-10</vt:lpstr>
      <vt:lpstr>Badania mikrostruktury złącza spawanego 3R12/4L7-X2CrNi18-10</vt:lpstr>
      <vt:lpstr>Pomiary twardości </vt:lpstr>
      <vt:lpstr>Podsumowanie</vt:lpstr>
      <vt:lpstr>Podsumowanie</vt:lpstr>
      <vt:lpstr>Podsumowanie</vt:lpstr>
      <vt:lpstr>Podziękowania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Natalia Konieczna</dc:creator>
  <cp:lastModifiedBy>Natalia Konieczna</cp:lastModifiedBy>
  <cp:revision>79</cp:revision>
  <dcterms:created xsi:type="dcterms:W3CDTF">2016-11-04T08:17:48Z</dcterms:created>
  <dcterms:modified xsi:type="dcterms:W3CDTF">2016-11-21T14:19:02Z</dcterms:modified>
</cp:coreProperties>
</file>