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1" r:id="rId22"/>
    <p:sldId id="282" r:id="rId23"/>
    <p:sldId id="283" r:id="rId24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atalia\Desktop\praca%20in&#380;\wykr%20do%20tabelki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hart>
    <c:autoTitleDeleted val="1"/>
    <c:plotArea>
      <c:layout>
        <c:manualLayout>
          <c:layoutTarget val="inner"/>
          <c:xMode val="edge"/>
          <c:yMode val="edge"/>
          <c:x val="0.16950027192546896"/>
          <c:y val="0.17821598830758548"/>
          <c:w val="0.7717671802996755"/>
          <c:h val="0.68790737892457443"/>
        </c:manualLayout>
      </c:layout>
      <c:lineChart>
        <c:grouping val="stacked"/>
        <c:ser>
          <c:idx val="0"/>
          <c:order val="0"/>
          <c:tx>
            <c:strRef>
              <c:f>Arkusz2!$N$2</c:f>
              <c:strCache>
                <c:ptCount val="1"/>
                <c:pt idx="0">
                  <c:v>po OC</c:v>
                </c:pt>
              </c:strCache>
            </c:strRef>
          </c:tx>
          <c:marker>
            <c:symbol val="diamond"/>
            <c:size val="5"/>
          </c:marker>
          <c:cat>
            <c:strRef>
              <c:f>Arkusz2!$I$3:$I$17</c:f>
              <c:strCache>
                <c:ptCount val="14"/>
                <c:pt idx="1">
                  <c:v>MR PŁ</c:v>
                </c:pt>
                <c:pt idx="4">
                  <c:v>SWC PŁ</c:v>
                </c:pt>
                <c:pt idx="7">
                  <c:v>SPOINA</c:v>
                </c:pt>
                <c:pt idx="10">
                  <c:v>SWC RURY</c:v>
                </c:pt>
                <c:pt idx="13">
                  <c:v>MR RURY</c:v>
                </c:pt>
              </c:strCache>
            </c:strRef>
          </c:cat>
          <c:val>
            <c:numRef>
              <c:f>Arkusz2!$N$3:$N$17</c:f>
              <c:numCache>
                <c:formatCode>General</c:formatCode>
                <c:ptCount val="15"/>
                <c:pt idx="0">
                  <c:v>155</c:v>
                </c:pt>
                <c:pt idx="1">
                  <c:v>145</c:v>
                </c:pt>
                <c:pt idx="2">
                  <c:v>147</c:v>
                </c:pt>
                <c:pt idx="3">
                  <c:v>201</c:v>
                </c:pt>
                <c:pt idx="4">
                  <c:v>193</c:v>
                </c:pt>
                <c:pt idx="5">
                  <c:v>199</c:v>
                </c:pt>
                <c:pt idx="6">
                  <c:v>297</c:v>
                </c:pt>
                <c:pt idx="7">
                  <c:v>298</c:v>
                </c:pt>
                <c:pt idx="8">
                  <c:v>294</c:v>
                </c:pt>
                <c:pt idx="9">
                  <c:v>332</c:v>
                </c:pt>
                <c:pt idx="10">
                  <c:v>335</c:v>
                </c:pt>
                <c:pt idx="11">
                  <c:v>331</c:v>
                </c:pt>
                <c:pt idx="12">
                  <c:v>233</c:v>
                </c:pt>
                <c:pt idx="13">
                  <c:v>236</c:v>
                </c:pt>
                <c:pt idx="14">
                  <c:v>237</c:v>
                </c:pt>
              </c:numCache>
            </c:numRef>
          </c:val>
        </c:ser>
        <c:ser>
          <c:idx val="1"/>
          <c:order val="1"/>
          <c:tx>
            <c:strRef>
              <c:f>Arkusz2!$O$2</c:f>
              <c:strCache>
                <c:ptCount val="1"/>
                <c:pt idx="0">
                  <c:v>bez OC</c:v>
                </c:pt>
              </c:strCache>
            </c:strRef>
          </c:tx>
          <c:marker>
            <c:symbol val="square"/>
            <c:size val="4"/>
          </c:marker>
          <c:cat>
            <c:strRef>
              <c:f>Arkusz2!$I$3:$I$17</c:f>
              <c:strCache>
                <c:ptCount val="14"/>
                <c:pt idx="1">
                  <c:v>MR PŁ</c:v>
                </c:pt>
                <c:pt idx="4">
                  <c:v>SWC PŁ</c:v>
                </c:pt>
                <c:pt idx="7">
                  <c:v>SPOINA</c:v>
                </c:pt>
                <c:pt idx="10">
                  <c:v>SWC RURY</c:v>
                </c:pt>
                <c:pt idx="13">
                  <c:v>MR RURY</c:v>
                </c:pt>
              </c:strCache>
            </c:strRef>
          </c:cat>
          <c:val>
            <c:numRef>
              <c:f>Arkusz2!$O$3:$O$17</c:f>
              <c:numCache>
                <c:formatCode>General</c:formatCode>
                <c:ptCount val="15"/>
                <c:pt idx="0">
                  <c:v>32</c:v>
                </c:pt>
                <c:pt idx="1">
                  <c:v>32</c:v>
                </c:pt>
                <c:pt idx="2">
                  <c:v>41</c:v>
                </c:pt>
                <c:pt idx="3">
                  <c:v>97</c:v>
                </c:pt>
                <c:pt idx="4">
                  <c:v>107</c:v>
                </c:pt>
                <c:pt idx="5">
                  <c:v>105</c:v>
                </c:pt>
                <c:pt idx="6">
                  <c:v>83</c:v>
                </c:pt>
                <c:pt idx="7">
                  <c:v>93</c:v>
                </c:pt>
                <c:pt idx="8">
                  <c:v>89</c:v>
                </c:pt>
                <c:pt idx="9">
                  <c:v>93</c:v>
                </c:pt>
                <c:pt idx="10">
                  <c:v>93</c:v>
                </c:pt>
                <c:pt idx="11">
                  <c:v>84</c:v>
                </c:pt>
                <c:pt idx="12">
                  <c:v>14</c:v>
                </c:pt>
                <c:pt idx="13">
                  <c:v>5</c:v>
                </c:pt>
                <c:pt idx="14">
                  <c:v>3</c:v>
                </c:pt>
              </c:numCache>
            </c:numRef>
          </c:val>
        </c:ser>
        <c:marker val="1"/>
        <c:axId val="77126656"/>
        <c:axId val="77517568"/>
      </c:lineChart>
      <c:catAx>
        <c:axId val="77126656"/>
        <c:scaling>
          <c:orientation val="minMax"/>
        </c:scaling>
        <c:axPos val="b"/>
        <c:majorGridlines/>
        <c:tickLblPos val="nextTo"/>
        <c:crossAx val="77517568"/>
        <c:crosses val="autoZero"/>
        <c:auto val="1"/>
        <c:lblAlgn val="ctr"/>
        <c:lblOffset val="100"/>
        <c:tickMarkSkip val="3"/>
      </c:catAx>
      <c:valAx>
        <c:axId val="77517568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pl-PL"/>
                  <a:t>HV</a:t>
                </a:r>
              </a:p>
            </c:rich>
          </c:tx>
          <c:layout/>
        </c:title>
        <c:numFmt formatCode="General" sourceLinked="1"/>
        <c:majorTickMark val="none"/>
        <c:tickLblPos val="nextTo"/>
        <c:crossAx val="7712665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3995478676972402"/>
          <c:y val="0.21395464988017218"/>
          <c:w val="0.15036277222103989"/>
          <c:h val="0.22999349571099803"/>
        </c:manualLayout>
      </c:layout>
    </c:legend>
    <c:plotVisOnly val="1"/>
    <c:dispBlanksAs val="zero"/>
  </c:chart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9A4AF-47DC-4D7A-A90F-6F61FE03F82A}" type="datetimeFigureOut">
              <a:rPr lang="pl-PL" smtClean="0"/>
              <a:pPr/>
              <a:t>2016-01-08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F1C83-E696-441F-A797-849E25A6DB7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9A4AF-47DC-4D7A-A90F-6F61FE03F82A}" type="datetimeFigureOut">
              <a:rPr lang="pl-PL" smtClean="0"/>
              <a:pPr/>
              <a:t>2016-01-08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F1C83-E696-441F-A797-849E25A6DB7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9A4AF-47DC-4D7A-A90F-6F61FE03F82A}" type="datetimeFigureOut">
              <a:rPr lang="pl-PL" smtClean="0"/>
              <a:pPr/>
              <a:t>2016-01-08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F1C83-E696-441F-A797-849E25A6DB7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9A4AF-47DC-4D7A-A90F-6F61FE03F82A}" type="datetimeFigureOut">
              <a:rPr lang="pl-PL" smtClean="0"/>
              <a:pPr/>
              <a:t>2016-01-08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F1C83-E696-441F-A797-849E25A6DB7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9A4AF-47DC-4D7A-A90F-6F61FE03F82A}" type="datetimeFigureOut">
              <a:rPr lang="pl-PL" smtClean="0"/>
              <a:pPr/>
              <a:t>2016-01-08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F1C83-E696-441F-A797-849E25A6DB7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9A4AF-47DC-4D7A-A90F-6F61FE03F82A}" type="datetimeFigureOut">
              <a:rPr lang="pl-PL" smtClean="0"/>
              <a:pPr/>
              <a:t>2016-01-08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F1C83-E696-441F-A797-849E25A6DB7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9A4AF-47DC-4D7A-A90F-6F61FE03F82A}" type="datetimeFigureOut">
              <a:rPr lang="pl-PL" smtClean="0"/>
              <a:pPr/>
              <a:t>2016-01-08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F1C83-E696-441F-A797-849E25A6DB7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9A4AF-47DC-4D7A-A90F-6F61FE03F82A}" type="datetimeFigureOut">
              <a:rPr lang="pl-PL" smtClean="0"/>
              <a:pPr/>
              <a:t>2016-01-08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F1C83-E696-441F-A797-849E25A6DB7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9A4AF-47DC-4D7A-A90F-6F61FE03F82A}" type="datetimeFigureOut">
              <a:rPr lang="pl-PL" smtClean="0"/>
              <a:pPr/>
              <a:t>2016-01-08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F1C83-E696-441F-A797-849E25A6DB7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9A4AF-47DC-4D7A-A90F-6F61FE03F82A}" type="datetimeFigureOut">
              <a:rPr lang="pl-PL" smtClean="0"/>
              <a:pPr/>
              <a:t>2016-01-08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F1C83-E696-441F-A797-849E25A6DB7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9A4AF-47DC-4D7A-A90F-6F61FE03F82A}" type="datetimeFigureOut">
              <a:rPr lang="pl-PL" smtClean="0"/>
              <a:pPr/>
              <a:t>2016-01-08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F1C83-E696-441F-A797-849E25A6DB7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F9A4AF-47DC-4D7A-A90F-6F61FE03F82A}" type="datetimeFigureOut">
              <a:rPr lang="pl-PL" smtClean="0"/>
              <a:pPr/>
              <a:t>2016-01-08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AF1C83-E696-441F-A797-849E25A6DB7A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6.jpeg"/><Relationship Id="rId7" Type="http://schemas.microsoft.com/office/2007/relationships/hdphoto" Target="../media/hdphoto2.wdp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microsoft.com/office/2007/relationships/hdphoto" Target="../media/hdphoto3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microsoft.com/office/2007/relationships/hdphoto" Target="../media/hdphoto4.wdp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5600" y="446315"/>
            <a:ext cx="7362000" cy="555172"/>
          </a:xfrm>
        </p:spPr>
        <p:txBody>
          <a:bodyPr>
            <a:normAutofit/>
          </a:bodyPr>
          <a:lstStyle/>
          <a:p>
            <a:pPr algn="ctr"/>
            <a:r>
              <a:rPr lang="pl-PL" sz="3000" noProof="1" smtClean="0"/>
              <a:t>Amec Foster Wheeler Energy Fakop</a:t>
            </a:r>
            <a:endParaRPr lang="pl-PL" sz="3000" noProof="1"/>
          </a:p>
        </p:txBody>
      </p:sp>
      <p:pic>
        <p:nvPicPr>
          <p:cNvPr id="5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22943" y="188641"/>
            <a:ext cx="952296" cy="936103"/>
          </a:xfrm>
          <a:prstGeom prst="rect">
            <a:avLst/>
          </a:prstGeom>
        </p:spPr>
      </p:pic>
      <p:sp>
        <p:nvSpPr>
          <p:cNvPr id="3073" name="Rectangle 1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827088" y="1904911"/>
            <a:ext cx="329769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Jarosław ADAMSKI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Andrzej BALCERZYK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l-PL" sz="2400" b="1" dirty="0" smtClean="0">
                <a:solidFill>
                  <a:schemeClr val="tx1"/>
                </a:solidFill>
                <a:latin typeface="Arial" pitchFamily="34" charset="0"/>
              </a:rPr>
              <a:t>Stanisław LALIK</a:t>
            </a:r>
            <a:endParaRPr kumimoji="0" lang="pl-PL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251520" y="3489484"/>
            <a:ext cx="792088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</a:rPr>
              <a:t>BADANIA PRZEMYSŁOWE GAZOSZCZELNYCH ŚCIAN RUROWYCH I WĘŻOWNIC ZE STALI NOWEJ GENERACJI</a:t>
            </a:r>
            <a:endParaRPr kumimoji="0" lang="pl-PL" sz="24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340937" y="1052736"/>
            <a:ext cx="7471423" cy="72008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7743790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19056" cy="706090"/>
          </a:xfrm>
        </p:spPr>
        <p:txBody>
          <a:bodyPr>
            <a:normAutofit fontScale="90000"/>
          </a:bodyPr>
          <a:lstStyle/>
          <a:p>
            <a:r>
              <a:rPr lang="pl-PL" sz="3000" noProof="1" smtClean="0"/>
              <a:t>Pomiary twardości złaczy  spawanych</a:t>
            </a:r>
            <a:br>
              <a:rPr lang="pl-PL" sz="3000" noProof="1" smtClean="0"/>
            </a:br>
            <a:r>
              <a:rPr lang="pl-PL" sz="3000" noProof="1" smtClean="0"/>
              <a:t>ze stali VM12SHC</a:t>
            </a:r>
            <a:endParaRPr lang="pl-PL" sz="3000" dirty="0"/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24328" y="260648"/>
            <a:ext cx="952296" cy="936103"/>
          </a:xfrm>
          <a:prstGeom prst="rect">
            <a:avLst/>
          </a:prstGeom>
        </p:spPr>
      </p:pic>
      <p:sp>
        <p:nvSpPr>
          <p:cNvPr id="5" name="Prostokąt 4"/>
          <p:cNvSpPr/>
          <p:nvPr/>
        </p:nvSpPr>
        <p:spPr>
          <a:xfrm>
            <a:off x="340937" y="1052736"/>
            <a:ext cx="7471423" cy="72008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Symbol zastępczy zawartości 6"/>
          <p:cNvSpPr>
            <a:spLocks noGrp="1"/>
          </p:cNvSpPr>
          <p:nvPr>
            <p:ph idx="1"/>
          </p:nvPr>
        </p:nvSpPr>
        <p:spPr>
          <a:xfrm>
            <a:off x="251520" y="5661248"/>
            <a:ext cx="8712968" cy="792088"/>
          </a:xfrm>
        </p:spPr>
        <p:txBody>
          <a:bodyPr>
            <a:normAutofit/>
          </a:bodyPr>
          <a:lstStyle/>
          <a:p>
            <a:pPr lvl="0" algn="ctr">
              <a:buNone/>
            </a:pPr>
            <a:r>
              <a:rPr lang="pl-PL" sz="2000" dirty="0" smtClean="0"/>
              <a:t>Zestawienie wyników pomiarów twardości HV5 bez obróbki oraz z obróbką cieplną (wyżarzanie </a:t>
            </a:r>
            <a:r>
              <a:rPr lang="pl-PL" sz="2000" smtClean="0"/>
              <a:t>w 740°C/0,5 </a:t>
            </a:r>
            <a:r>
              <a:rPr lang="pl-PL" sz="2000" dirty="0" smtClean="0"/>
              <a:t>h)</a:t>
            </a:r>
          </a:p>
          <a:p>
            <a:pPr>
              <a:buNone/>
            </a:pPr>
            <a:endParaRPr lang="pl-PL" dirty="0"/>
          </a:p>
        </p:txBody>
      </p:sp>
      <p:graphicFrame>
        <p:nvGraphicFramePr>
          <p:cNvPr id="8" name="Wykres 7"/>
          <p:cNvGraphicFramePr/>
          <p:nvPr/>
        </p:nvGraphicFramePr>
        <p:xfrm>
          <a:off x="1115616" y="1484784"/>
          <a:ext cx="6048672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662243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27584" y="260648"/>
            <a:ext cx="6419056" cy="706090"/>
          </a:xfrm>
        </p:spPr>
        <p:txBody>
          <a:bodyPr>
            <a:normAutofit fontScale="90000"/>
          </a:bodyPr>
          <a:lstStyle/>
          <a:p>
            <a:r>
              <a:rPr lang="pl-PL" sz="3000" noProof="1" smtClean="0"/>
              <a:t>Badania złaczy spawanych rur ze stali TP347HFG</a:t>
            </a:r>
            <a:endParaRPr lang="pl-PL" sz="3000" dirty="0"/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24328" y="260648"/>
            <a:ext cx="952296" cy="936103"/>
          </a:xfrm>
          <a:prstGeom prst="rect">
            <a:avLst/>
          </a:prstGeom>
        </p:spPr>
      </p:pic>
      <p:sp>
        <p:nvSpPr>
          <p:cNvPr id="5" name="Prostokąt 4"/>
          <p:cNvSpPr/>
          <p:nvPr/>
        </p:nvSpPr>
        <p:spPr>
          <a:xfrm>
            <a:off x="340937" y="1052736"/>
            <a:ext cx="7471423" cy="72008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5122" name="Picture 2" descr="D:\Staszek\FWE NB 158\A BALCERZYK\A Balcerzyk 29 10 2014\P1060235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11560" y="1628800"/>
            <a:ext cx="3600000" cy="2700000"/>
          </a:xfrm>
          <a:prstGeom prst="rect">
            <a:avLst/>
          </a:prstGeom>
          <a:noFill/>
        </p:spPr>
      </p:pic>
      <p:pic>
        <p:nvPicPr>
          <p:cNvPr id="5123" name="Picture 3" descr="D:\Staszek\FWE NB 158\A BALCERZYK\A Balcerzyk 29 10 2014\P1060254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716016" y="1628800"/>
            <a:ext cx="3600000" cy="2700000"/>
          </a:xfrm>
          <a:prstGeom prst="rect">
            <a:avLst/>
          </a:prstGeom>
          <a:noFill/>
        </p:spPr>
      </p:pic>
      <p:sp>
        <p:nvSpPr>
          <p:cNvPr id="8" name="Tytuł 1"/>
          <p:cNvSpPr txBox="1">
            <a:spLocks/>
          </p:cNvSpPr>
          <p:nvPr/>
        </p:nvSpPr>
        <p:spPr>
          <a:xfrm>
            <a:off x="179512" y="4941168"/>
            <a:ext cx="8784976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kumimoji="0" lang="pl-PL" sz="2000" b="0" i="0" u="none" strike="noStrike" kern="1200" cap="none" spc="0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Widok spawania</a:t>
            </a:r>
            <a:r>
              <a:rPr kumimoji="0" lang="pl-PL" sz="2000" b="0" i="0" u="none" strike="noStrike" kern="1200" cap="none" spc="0" normalizeH="0" noProof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łukiem krytym </a:t>
            </a:r>
            <a:r>
              <a:rPr kumimoji="0" lang="pl-PL" sz="2000" b="0" i="0" u="none" strike="noStrike" kern="1200" cap="none" spc="0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złaczy rur ze stali TP347HFG z płaskownikami ze stali </a:t>
            </a:r>
            <a:r>
              <a:rPr lang="pl-PL" sz="2000" dirty="0" smtClean="0"/>
              <a:t>X6CrNi18-10 oraz elementu ściany szczelnej z której pobrano próbki do badań</a:t>
            </a:r>
            <a:endParaRPr kumimoji="0" lang="pl-PL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36222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19056" cy="706090"/>
          </a:xfrm>
        </p:spPr>
        <p:txBody>
          <a:bodyPr>
            <a:normAutofit fontScale="90000"/>
          </a:bodyPr>
          <a:lstStyle/>
          <a:p>
            <a:r>
              <a:rPr lang="pl-PL" sz="3000" noProof="1" smtClean="0"/>
              <a:t>Badania wizulane i makrostruktury złaczy spawanych rur ze stali TP347HFG</a:t>
            </a:r>
            <a:endParaRPr lang="pl-PL" sz="3000" dirty="0"/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24328" y="260648"/>
            <a:ext cx="952296" cy="936103"/>
          </a:xfrm>
          <a:prstGeom prst="rect">
            <a:avLst/>
          </a:prstGeom>
        </p:spPr>
      </p:pic>
      <p:sp>
        <p:nvSpPr>
          <p:cNvPr id="5" name="Prostokąt 4"/>
          <p:cNvSpPr/>
          <p:nvPr/>
        </p:nvSpPr>
        <p:spPr>
          <a:xfrm>
            <a:off x="340937" y="1052736"/>
            <a:ext cx="7471423" cy="72008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6" name="Obraz 5" descr="DSCN3431.JPG"/>
          <p:cNvPicPr/>
          <p:nvPr/>
        </p:nvPicPr>
        <p:blipFill>
          <a:blip r:embed="rId3" cstate="screen">
            <a:grayscl/>
          </a:blip>
          <a:srcRect/>
          <a:stretch>
            <a:fillRect/>
          </a:stretch>
        </p:blipFill>
        <p:spPr bwMode="auto">
          <a:xfrm>
            <a:off x="4788024" y="1484784"/>
            <a:ext cx="3600000" cy="28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Obraz 6" descr="DSCN3399.JPG"/>
          <p:cNvPicPr/>
          <p:nvPr/>
        </p:nvPicPr>
        <p:blipFill>
          <a:blip r:embed="rId4" cstate="screen"/>
          <a:stretch>
            <a:fillRect/>
          </a:stretch>
        </p:blipFill>
        <p:spPr>
          <a:xfrm>
            <a:off x="539552" y="1484784"/>
            <a:ext cx="3600000" cy="2880000"/>
          </a:xfrm>
          <a:prstGeom prst="rect">
            <a:avLst/>
          </a:prstGeom>
        </p:spPr>
      </p:pic>
      <p:sp>
        <p:nvSpPr>
          <p:cNvPr id="8" name="Symbol zastępczy zawartości 2"/>
          <p:cNvSpPr txBox="1">
            <a:spLocks/>
          </p:cNvSpPr>
          <p:nvPr/>
        </p:nvSpPr>
        <p:spPr>
          <a:xfrm>
            <a:off x="251520" y="4941168"/>
            <a:ext cx="8568952" cy="8640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kumimoji="0" lang="pl-PL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pl-PL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Widok powierzchni spoin oraz makrostruktura złącza spawanego rury ze stali </a:t>
            </a:r>
            <a:r>
              <a:rPr lang="pl-PL" sz="2000" noProof="1" smtClean="0"/>
              <a:t>TP347HFG z płaskownikami ze stali </a:t>
            </a:r>
            <a:r>
              <a:rPr lang="pl-PL" sz="2000" dirty="0" smtClean="0"/>
              <a:t>X6CrNi18-10</a:t>
            </a:r>
            <a:endParaRPr kumimoji="0" lang="pl-PL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02122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19056" cy="706090"/>
          </a:xfrm>
        </p:spPr>
        <p:txBody>
          <a:bodyPr>
            <a:normAutofit fontScale="90000"/>
          </a:bodyPr>
          <a:lstStyle/>
          <a:p>
            <a:r>
              <a:rPr lang="pl-PL" sz="3000" noProof="1" smtClean="0"/>
              <a:t>Badania wizualne i makrostruktury złaczy spawanych rur ze stali TP347HFG</a:t>
            </a:r>
            <a:endParaRPr lang="pl-PL" sz="3000" dirty="0"/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24328" y="260648"/>
            <a:ext cx="952296" cy="936103"/>
          </a:xfrm>
          <a:prstGeom prst="rect">
            <a:avLst/>
          </a:prstGeom>
        </p:spPr>
      </p:pic>
      <p:sp>
        <p:nvSpPr>
          <p:cNvPr id="5" name="Prostokąt 4"/>
          <p:cNvSpPr/>
          <p:nvPr/>
        </p:nvSpPr>
        <p:spPr>
          <a:xfrm>
            <a:off x="340937" y="1052736"/>
            <a:ext cx="7471423" cy="72008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6" name="Obraz 5" descr="DSCN3401.JPG"/>
          <p:cNvPicPr/>
          <p:nvPr/>
        </p:nvPicPr>
        <p:blipFill>
          <a:blip r:embed="rId3" cstate="screen"/>
          <a:stretch>
            <a:fillRect/>
          </a:stretch>
        </p:blipFill>
        <p:spPr>
          <a:xfrm>
            <a:off x="395536" y="1484784"/>
            <a:ext cx="3960000" cy="3240000"/>
          </a:xfrm>
          <a:prstGeom prst="rect">
            <a:avLst/>
          </a:prstGeom>
        </p:spPr>
      </p:pic>
      <p:pic>
        <p:nvPicPr>
          <p:cNvPr id="7" name="Obraz 6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16016" y="1484784"/>
            <a:ext cx="3960000" cy="3240000"/>
          </a:xfrm>
          <a:prstGeom prst="rect">
            <a:avLst/>
          </a:prstGeom>
        </p:spPr>
      </p:pic>
      <p:sp>
        <p:nvSpPr>
          <p:cNvPr id="9" name="Symbol zastępczy zawartości 2"/>
          <p:cNvSpPr txBox="1">
            <a:spLocks/>
          </p:cNvSpPr>
          <p:nvPr/>
        </p:nvSpPr>
        <p:spPr>
          <a:xfrm>
            <a:off x="251520" y="4941168"/>
            <a:ext cx="8568952" cy="8640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kumimoji="0" lang="pl-PL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pl-PL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Pęknięcie gorące w spoinie złącza spawanego rury ze stali </a:t>
            </a:r>
            <a:r>
              <a:rPr lang="pl-PL" sz="2000" noProof="1" smtClean="0"/>
              <a:t>TP347HFG </a:t>
            </a:r>
            <a:br>
              <a:rPr lang="pl-PL" sz="2000" noProof="1" smtClean="0"/>
            </a:br>
            <a:r>
              <a:rPr lang="pl-PL" sz="2000" noProof="1" smtClean="0"/>
              <a:t>z płaskownikami ze stali </a:t>
            </a:r>
            <a:r>
              <a:rPr lang="pl-PL" sz="2000" dirty="0" smtClean="0"/>
              <a:t>X6CrNi18-10</a:t>
            </a:r>
            <a:endParaRPr kumimoji="0" lang="pl-PL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79313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19056" cy="706090"/>
          </a:xfrm>
        </p:spPr>
        <p:txBody>
          <a:bodyPr>
            <a:normAutofit fontScale="90000"/>
          </a:bodyPr>
          <a:lstStyle/>
          <a:p>
            <a:r>
              <a:rPr lang="pl-PL" sz="3000" noProof="1" smtClean="0"/>
              <a:t>Badania mikrostruktury złaczy spawanych </a:t>
            </a:r>
            <a:br>
              <a:rPr lang="pl-PL" sz="3000" noProof="1" smtClean="0"/>
            </a:br>
            <a:r>
              <a:rPr lang="pl-PL" sz="3000" noProof="1" smtClean="0"/>
              <a:t>rur ze stali TP347HFG</a:t>
            </a:r>
            <a:endParaRPr lang="pl-PL" sz="3000" dirty="0"/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24328" y="260648"/>
            <a:ext cx="952296" cy="936103"/>
          </a:xfrm>
          <a:prstGeom prst="rect">
            <a:avLst/>
          </a:prstGeom>
        </p:spPr>
      </p:pic>
      <p:sp>
        <p:nvSpPr>
          <p:cNvPr id="5" name="Prostokąt 4"/>
          <p:cNvSpPr/>
          <p:nvPr/>
        </p:nvSpPr>
        <p:spPr>
          <a:xfrm>
            <a:off x="340937" y="1052736"/>
            <a:ext cx="7471423" cy="72008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6" name="Obraz 5" descr="2_m02.jpg"/>
          <p:cNvPicPr/>
          <p:nvPr/>
        </p:nvPicPr>
        <p:blipFill>
          <a:blip r:embed="rId3" cstate="screen">
            <a:lum bright="10000" contrast="20000"/>
          </a:blip>
          <a:srcRect/>
          <a:stretch>
            <a:fillRect/>
          </a:stretch>
        </p:blipFill>
        <p:spPr bwMode="auto">
          <a:xfrm>
            <a:off x="395536" y="1196752"/>
            <a:ext cx="3600000" cy="28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Obraz 6" descr="50mr.jpg"/>
          <p:cNvPicPr/>
          <p:nvPr/>
        </p:nvPicPr>
        <p:blipFill>
          <a:blip r:embed="rId4" cstate="screen"/>
          <a:stretch>
            <a:fillRect/>
          </a:stretch>
        </p:blipFill>
        <p:spPr>
          <a:xfrm>
            <a:off x="4427984" y="1196752"/>
            <a:ext cx="3600000" cy="2880000"/>
          </a:xfrm>
          <a:prstGeom prst="rect">
            <a:avLst/>
          </a:prstGeom>
        </p:spPr>
      </p:pic>
      <p:sp>
        <p:nvSpPr>
          <p:cNvPr id="8" name="Symbol zastępczy zawartości 2"/>
          <p:cNvSpPr txBox="1">
            <a:spLocks/>
          </p:cNvSpPr>
          <p:nvPr/>
        </p:nvSpPr>
        <p:spPr>
          <a:xfrm>
            <a:off x="395536" y="4149080"/>
            <a:ext cx="3600400" cy="3600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l-PL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Mikrostruktura rury ze stali TP347HFG</a:t>
            </a:r>
            <a:endParaRPr kumimoji="0" lang="pl-PL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ymbol zastępczy zawartości 2"/>
          <p:cNvSpPr txBox="1">
            <a:spLocks/>
          </p:cNvSpPr>
          <p:nvPr/>
        </p:nvSpPr>
        <p:spPr>
          <a:xfrm>
            <a:off x="4211960" y="4149080"/>
            <a:ext cx="4536504" cy="3600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kumimoji="0" lang="pl-PL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Mikrostruktura płaskownika ze stali </a:t>
            </a:r>
            <a:r>
              <a:rPr lang="pl-PL" sz="1600" dirty="0" smtClean="0"/>
              <a:t>X6CrNi18-10</a:t>
            </a:r>
            <a:endParaRPr kumimoji="0" lang="pl-PL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" name="Obraz 9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1600" y="4509120"/>
            <a:ext cx="2880000" cy="2160000"/>
          </a:xfrm>
          <a:prstGeom prst="rect">
            <a:avLst/>
          </a:prstGeom>
        </p:spPr>
      </p:pic>
      <p:sp>
        <p:nvSpPr>
          <p:cNvPr id="11" name="Symbol zastępczy zawartości 2"/>
          <p:cNvSpPr txBox="1">
            <a:spLocks/>
          </p:cNvSpPr>
          <p:nvPr/>
        </p:nvSpPr>
        <p:spPr>
          <a:xfrm>
            <a:off x="4067944" y="5517232"/>
            <a:ext cx="2160240" cy="3600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kumimoji="0" lang="pl-PL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Mikrostruktura spoiny</a:t>
            </a:r>
            <a:endParaRPr kumimoji="0" lang="pl-PL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62243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19056" cy="706090"/>
          </a:xfrm>
        </p:spPr>
        <p:txBody>
          <a:bodyPr>
            <a:normAutofit fontScale="90000"/>
          </a:bodyPr>
          <a:lstStyle/>
          <a:p>
            <a:r>
              <a:rPr lang="pl-PL" sz="3000" noProof="1" smtClean="0"/>
              <a:t>Badania mikrostruktury złaczy spawanych </a:t>
            </a:r>
            <a:br>
              <a:rPr lang="pl-PL" sz="3000" noProof="1" smtClean="0"/>
            </a:br>
            <a:r>
              <a:rPr lang="pl-PL" sz="3000" noProof="1" smtClean="0"/>
              <a:t>rur ze stali TP347HFG</a:t>
            </a:r>
            <a:endParaRPr lang="pl-PL" sz="3000" dirty="0"/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24328" y="260648"/>
            <a:ext cx="952296" cy="936103"/>
          </a:xfrm>
          <a:prstGeom prst="rect">
            <a:avLst/>
          </a:prstGeom>
        </p:spPr>
      </p:pic>
      <p:sp>
        <p:nvSpPr>
          <p:cNvPr id="5" name="Prostokąt 4"/>
          <p:cNvSpPr/>
          <p:nvPr/>
        </p:nvSpPr>
        <p:spPr>
          <a:xfrm>
            <a:off x="340937" y="1052736"/>
            <a:ext cx="7471423" cy="72008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6" name="Obraz 5"/>
          <p:cNvPicPr/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contrast="1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539552" y="1412776"/>
            <a:ext cx="2878455" cy="2157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Obraz 6" descr="20 swc.jpg"/>
          <p:cNvPicPr/>
          <p:nvPr/>
        </p:nvPicPr>
        <p:blipFill>
          <a:blip r:embed="rId5" cstate="screen"/>
          <a:stretch>
            <a:fillRect/>
          </a:stretch>
        </p:blipFill>
        <p:spPr>
          <a:xfrm>
            <a:off x="5004048" y="1412776"/>
            <a:ext cx="2880000" cy="2160000"/>
          </a:xfrm>
          <a:prstGeom prst="rect">
            <a:avLst/>
          </a:prstGeom>
        </p:spPr>
      </p:pic>
      <p:pic>
        <p:nvPicPr>
          <p:cNvPr id="8" name="Obraz 7"/>
          <p:cNvPicPr/>
          <p:nvPr/>
        </p:nvPicPr>
        <p:blipFill>
          <a:blip r:embed="rId6" cstate="screen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rightnessContrast contras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4077072"/>
            <a:ext cx="2880000" cy="2160000"/>
          </a:xfrm>
          <a:prstGeom prst="rect">
            <a:avLst/>
          </a:prstGeom>
        </p:spPr>
      </p:pic>
      <p:pic>
        <p:nvPicPr>
          <p:cNvPr id="9" name="Obraz 8"/>
          <p:cNvPicPr/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04048" y="4077072"/>
            <a:ext cx="2880000" cy="2160000"/>
          </a:xfrm>
          <a:prstGeom prst="rect">
            <a:avLst/>
          </a:prstGeom>
        </p:spPr>
      </p:pic>
      <p:sp>
        <p:nvSpPr>
          <p:cNvPr id="10" name="Symbol zastępczy zawartości 2"/>
          <p:cNvSpPr txBox="1">
            <a:spLocks/>
          </p:cNvSpPr>
          <p:nvPr/>
        </p:nvSpPr>
        <p:spPr>
          <a:xfrm>
            <a:off x="611560" y="3645024"/>
            <a:ext cx="3024336" cy="3600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kumimoji="0" lang="pl-PL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Mikrostruktura  SWC rury</a:t>
            </a:r>
            <a:endParaRPr kumimoji="0" lang="pl-PL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Symbol zastępczy zawartości 2"/>
          <p:cNvSpPr txBox="1">
            <a:spLocks/>
          </p:cNvSpPr>
          <p:nvPr/>
        </p:nvSpPr>
        <p:spPr>
          <a:xfrm>
            <a:off x="539552" y="6309320"/>
            <a:ext cx="3024336" cy="3600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kumimoji="0" lang="pl-PL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Mikrostruktura  SWC rury</a:t>
            </a:r>
            <a:endParaRPr kumimoji="0" lang="pl-PL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Symbol zastępczy zawartości 2"/>
          <p:cNvSpPr txBox="1">
            <a:spLocks/>
          </p:cNvSpPr>
          <p:nvPr/>
        </p:nvSpPr>
        <p:spPr>
          <a:xfrm>
            <a:off x="5004048" y="3645024"/>
            <a:ext cx="3024336" cy="3600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kumimoji="0" lang="pl-PL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Mikrostruktura  SWC płaskownika</a:t>
            </a:r>
            <a:endParaRPr kumimoji="0" lang="pl-PL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Symbol zastępczy zawartości 2"/>
          <p:cNvSpPr txBox="1">
            <a:spLocks/>
          </p:cNvSpPr>
          <p:nvPr/>
        </p:nvSpPr>
        <p:spPr>
          <a:xfrm>
            <a:off x="5004048" y="6309320"/>
            <a:ext cx="3024336" cy="3600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kumimoji="0" lang="pl-PL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Mikrostruktura  SWC płaskownika</a:t>
            </a:r>
            <a:endParaRPr kumimoji="0" lang="pl-PL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36222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19056" cy="706090"/>
          </a:xfrm>
        </p:spPr>
        <p:txBody>
          <a:bodyPr>
            <a:normAutofit fontScale="90000"/>
          </a:bodyPr>
          <a:lstStyle/>
          <a:p>
            <a:r>
              <a:rPr lang="pl-PL" sz="3000" noProof="1" smtClean="0"/>
              <a:t>Pomiary twardości złaczy  spawanych</a:t>
            </a:r>
            <a:br>
              <a:rPr lang="pl-PL" sz="3000" noProof="1" smtClean="0"/>
            </a:br>
            <a:r>
              <a:rPr lang="pl-PL" sz="3000" noProof="1" smtClean="0"/>
              <a:t>rur ze stali TP347HFG</a:t>
            </a:r>
            <a:endParaRPr lang="pl-PL" sz="30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63688" y="1556792"/>
            <a:ext cx="5184576" cy="46064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sz="2000" dirty="0" smtClean="0"/>
              <a:t>Tabela 2. Wyniki pomiarów twardości HV5</a:t>
            </a:r>
            <a:endParaRPr lang="pl-PL" sz="2000" dirty="0"/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24328" y="260648"/>
            <a:ext cx="952296" cy="936103"/>
          </a:xfrm>
          <a:prstGeom prst="rect">
            <a:avLst/>
          </a:prstGeom>
        </p:spPr>
      </p:pic>
      <p:sp>
        <p:nvSpPr>
          <p:cNvPr id="5" name="Prostokąt 4"/>
          <p:cNvSpPr/>
          <p:nvPr/>
        </p:nvSpPr>
        <p:spPr>
          <a:xfrm>
            <a:off x="340937" y="1052736"/>
            <a:ext cx="7471423" cy="72008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aphicFrame>
        <p:nvGraphicFramePr>
          <p:cNvPr id="8" name="Tabela 7"/>
          <p:cNvGraphicFramePr>
            <a:graphicFrameLocks noGrp="1"/>
          </p:cNvGraphicFramePr>
          <p:nvPr/>
        </p:nvGraphicFramePr>
        <p:xfrm>
          <a:off x="323527" y="2204862"/>
          <a:ext cx="8424936" cy="4032450"/>
        </p:xfrm>
        <a:graphic>
          <a:graphicData uri="http://schemas.openxmlformats.org/drawingml/2006/table">
            <a:tbl>
              <a:tblPr/>
              <a:tblGrid>
                <a:gridCol w="1784309"/>
                <a:gridCol w="1584935"/>
                <a:gridCol w="1684622"/>
                <a:gridCol w="1685535"/>
                <a:gridCol w="1685535"/>
              </a:tblGrid>
              <a:tr h="67207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latin typeface="+mn-lt"/>
                          <a:ea typeface="Times New Roman"/>
                        </a:rPr>
                        <a:t>Miejsce pomiaru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2000">
                          <a:latin typeface="+mn-lt"/>
                          <a:ea typeface="Times New Roman"/>
                        </a:rPr>
                        <a:t>Spoina nr 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2000">
                          <a:latin typeface="+mn-lt"/>
                          <a:ea typeface="Times New Roman"/>
                        </a:rPr>
                        <a:t>Spoina nr 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2000">
                          <a:latin typeface="+mn-lt"/>
                          <a:ea typeface="Times New Roman"/>
                        </a:rPr>
                        <a:t>Spoina nr 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2000">
                          <a:latin typeface="+mn-lt"/>
                          <a:ea typeface="Times New Roman"/>
                        </a:rPr>
                        <a:t>Spoina nr 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207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2000">
                          <a:latin typeface="+mn-lt"/>
                          <a:ea typeface="Times New Roman"/>
                        </a:rPr>
                        <a:t>MR rury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 smtClean="0">
                          <a:latin typeface="+mn-lt"/>
                          <a:ea typeface="Times New Roman"/>
                        </a:rPr>
                        <a:t>238</a:t>
                      </a:r>
                      <a:r>
                        <a:rPr lang="pl-PL" sz="2000" dirty="0">
                          <a:latin typeface="+mn-lt"/>
                          <a:ea typeface="Times New Roman"/>
                        </a:rPr>
                        <a:t>, </a:t>
                      </a:r>
                      <a:r>
                        <a:rPr lang="pl-PL" sz="2000" dirty="0" smtClean="0">
                          <a:latin typeface="+mn-lt"/>
                          <a:ea typeface="Times New Roman"/>
                        </a:rPr>
                        <a:t>239, 240</a:t>
                      </a:r>
                      <a:endParaRPr lang="pl-PL" sz="20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67207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latin typeface="+mn-lt"/>
                          <a:ea typeface="Times New Roman"/>
                        </a:rPr>
                        <a:t>SWC rury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latin typeface="+mn-lt"/>
                          <a:ea typeface="Times New Roman"/>
                        </a:rPr>
                        <a:t>241, 252, 257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latin typeface="+mn-lt"/>
                          <a:ea typeface="Times New Roman"/>
                        </a:rPr>
                        <a:t>226, 237, 238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latin typeface="+mn-lt"/>
                          <a:ea typeface="Times New Roman"/>
                        </a:rPr>
                        <a:t>230, 237, 238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latin typeface="+mn-lt"/>
                          <a:ea typeface="Times New Roman"/>
                        </a:rPr>
                        <a:t>226, 230, 234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207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2000">
                          <a:latin typeface="+mn-lt"/>
                          <a:ea typeface="Times New Roman"/>
                        </a:rPr>
                        <a:t>Spoina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latin typeface="+mn-lt"/>
                          <a:ea typeface="Times New Roman"/>
                        </a:rPr>
                        <a:t>256, 260, 261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latin typeface="+mn-lt"/>
                          <a:ea typeface="Times New Roman"/>
                        </a:rPr>
                        <a:t>237, 238, 240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latin typeface="+mn-lt"/>
                          <a:ea typeface="Times New Roman"/>
                        </a:rPr>
                        <a:t>251, 252, 261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2000">
                          <a:latin typeface="+mn-lt"/>
                          <a:ea typeface="Times New Roman"/>
                        </a:rPr>
                        <a:t>224, 227, 232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207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2000">
                          <a:latin typeface="+mn-lt"/>
                          <a:ea typeface="Times New Roman"/>
                        </a:rPr>
                        <a:t>SWC płaskownika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2000">
                          <a:latin typeface="+mn-lt"/>
                          <a:ea typeface="Times New Roman"/>
                        </a:rPr>
                        <a:t>254, 255, 260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latin typeface="+mn-lt"/>
                          <a:ea typeface="Times New Roman"/>
                        </a:rPr>
                        <a:t>238, 240, 243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latin typeface="+mn-lt"/>
                          <a:ea typeface="Times New Roman"/>
                        </a:rPr>
                        <a:t>226, 235, 238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2000">
                          <a:latin typeface="+mn-lt"/>
                          <a:ea typeface="Times New Roman"/>
                        </a:rPr>
                        <a:t>238, 240, 241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207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2000">
                          <a:latin typeface="+mn-lt"/>
                          <a:ea typeface="Times New Roman"/>
                        </a:rPr>
                        <a:t>MR płaskownika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latin typeface="+mn-lt"/>
                          <a:ea typeface="Times New Roman"/>
                        </a:rPr>
                        <a:t>252, 254, 251, 256, 257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002122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19056" cy="706090"/>
          </a:xfrm>
        </p:spPr>
        <p:txBody>
          <a:bodyPr>
            <a:normAutofit fontScale="90000"/>
          </a:bodyPr>
          <a:lstStyle/>
          <a:p>
            <a:r>
              <a:rPr lang="pl-PL" sz="3000" noProof="1" smtClean="0"/>
              <a:t>Badania makrostruktury złaczy spawanych </a:t>
            </a:r>
            <a:br>
              <a:rPr lang="pl-PL" sz="3000" noProof="1" smtClean="0"/>
            </a:br>
            <a:r>
              <a:rPr lang="pl-PL" sz="3000" noProof="1" smtClean="0"/>
              <a:t>z rur kompozytowych ze stali 3R12/4L7</a:t>
            </a:r>
            <a:endParaRPr lang="pl-PL" sz="3000" dirty="0"/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24328" y="260648"/>
            <a:ext cx="952296" cy="936103"/>
          </a:xfrm>
          <a:prstGeom prst="rect">
            <a:avLst/>
          </a:prstGeom>
        </p:spPr>
      </p:pic>
      <p:sp>
        <p:nvSpPr>
          <p:cNvPr id="5" name="Prostokąt 4"/>
          <p:cNvSpPr/>
          <p:nvPr/>
        </p:nvSpPr>
        <p:spPr>
          <a:xfrm>
            <a:off x="340937" y="1052736"/>
            <a:ext cx="7471423" cy="72008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6" name="Obraz 5" descr="DSCN3726.JPG"/>
          <p:cNvPicPr/>
          <p:nvPr/>
        </p:nvPicPr>
        <p:blipFill>
          <a:blip r:embed="rId3" cstate="screen">
            <a:grayscl/>
            <a:lum bright="20000" contrast="20000"/>
          </a:blip>
          <a:srcRect/>
          <a:stretch>
            <a:fillRect/>
          </a:stretch>
        </p:blipFill>
        <p:spPr bwMode="auto">
          <a:xfrm>
            <a:off x="4788024" y="1196752"/>
            <a:ext cx="3600000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Obraz 9" descr="DSCN3711.JPG"/>
          <p:cNvPicPr/>
          <p:nvPr/>
        </p:nvPicPr>
        <p:blipFill>
          <a:blip r:embed="rId4" cstate="screen"/>
          <a:stretch>
            <a:fillRect/>
          </a:stretch>
        </p:blipFill>
        <p:spPr>
          <a:xfrm>
            <a:off x="539552" y="1196752"/>
            <a:ext cx="3600000" cy="2520000"/>
          </a:xfrm>
          <a:prstGeom prst="rect">
            <a:avLst/>
          </a:prstGeom>
        </p:spPr>
      </p:pic>
      <p:pic>
        <p:nvPicPr>
          <p:cNvPr id="11" name="Obraz 10" descr="DSCN3730.JPG"/>
          <p:cNvPicPr/>
          <p:nvPr/>
        </p:nvPicPr>
        <p:blipFill>
          <a:blip r:embed="rId5" cstate="screen"/>
          <a:stretch>
            <a:fillRect/>
          </a:stretch>
        </p:blipFill>
        <p:spPr>
          <a:xfrm>
            <a:off x="4788024" y="3789040"/>
            <a:ext cx="3600000" cy="2520000"/>
          </a:xfrm>
          <a:prstGeom prst="rect">
            <a:avLst/>
          </a:prstGeom>
        </p:spPr>
      </p:pic>
      <p:pic>
        <p:nvPicPr>
          <p:cNvPr id="12" name="Obraz 11" descr="DSCN3715.JPG"/>
          <p:cNvPicPr/>
          <p:nvPr/>
        </p:nvPicPr>
        <p:blipFill>
          <a:blip r:embed="rId6" cstate="screen"/>
          <a:stretch>
            <a:fillRect/>
          </a:stretch>
        </p:blipFill>
        <p:spPr>
          <a:xfrm>
            <a:off x="539552" y="3789040"/>
            <a:ext cx="3600000" cy="2520000"/>
          </a:xfrm>
          <a:prstGeom prst="rect">
            <a:avLst/>
          </a:prstGeom>
        </p:spPr>
      </p:pic>
      <p:sp>
        <p:nvSpPr>
          <p:cNvPr id="13" name="Prostokąt 12"/>
          <p:cNvSpPr/>
          <p:nvPr/>
        </p:nvSpPr>
        <p:spPr>
          <a:xfrm>
            <a:off x="5796136" y="6309320"/>
            <a:ext cx="12721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 smtClean="0"/>
              <a:t>E</a:t>
            </a:r>
            <a:r>
              <a:rPr lang="pl-PL" baseline="-25000" dirty="0" smtClean="0"/>
              <a:t>ł</a:t>
            </a:r>
            <a:r>
              <a:rPr lang="pl-PL" dirty="0" smtClean="0"/>
              <a:t> = 6 kJ/cm</a:t>
            </a:r>
            <a:endParaRPr lang="pl-PL" dirty="0"/>
          </a:p>
        </p:txBody>
      </p:sp>
      <p:sp>
        <p:nvSpPr>
          <p:cNvPr id="14" name="Prostokąt 13"/>
          <p:cNvSpPr/>
          <p:nvPr/>
        </p:nvSpPr>
        <p:spPr>
          <a:xfrm>
            <a:off x="1547664" y="6309320"/>
            <a:ext cx="12805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/>
              <a:t>E</a:t>
            </a:r>
            <a:r>
              <a:rPr lang="pl-PL" baseline="-25000" dirty="0" smtClean="0"/>
              <a:t>ł</a:t>
            </a:r>
            <a:r>
              <a:rPr lang="pl-PL" dirty="0" smtClean="0"/>
              <a:t> = 7 kJ/cm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2879313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19056" cy="706090"/>
          </a:xfrm>
        </p:spPr>
        <p:txBody>
          <a:bodyPr>
            <a:normAutofit fontScale="90000"/>
          </a:bodyPr>
          <a:lstStyle/>
          <a:p>
            <a:r>
              <a:rPr lang="pl-PL" sz="3000" noProof="1" smtClean="0"/>
              <a:t>Badania mikrostruktury złaczy spawanych </a:t>
            </a:r>
            <a:br>
              <a:rPr lang="pl-PL" sz="3000" noProof="1" smtClean="0"/>
            </a:br>
            <a:r>
              <a:rPr lang="pl-PL" sz="3000" noProof="1" smtClean="0"/>
              <a:t> z rur kompozytowych ze stali 3R12/4L7</a:t>
            </a:r>
            <a:endParaRPr lang="pl-PL" sz="3000" dirty="0"/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24328" y="260648"/>
            <a:ext cx="952296" cy="936103"/>
          </a:xfrm>
          <a:prstGeom prst="rect">
            <a:avLst/>
          </a:prstGeom>
        </p:spPr>
      </p:pic>
      <p:sp>
        <p:nvSpPr>
          <p:cNvPr id="5" name="Prostokąt 4"/>
          <p:cNvSpPr/>
          <p:nvPr/>
        </p:nvSpPr>
        <p:spPr>
          <a:xfrm>
            <a:off x="340937" y="1052736"/>
            <a:ext cx="7471423" cy="72008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6" name="Obraz 5" descr="20a.jpg"/>
          <p:cNvPicPr/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contrast="19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44008" y="1844824"/>
            <a:ext cx="3600000" cy="2880000"/>
          </a:xfrm>
          <a:prstGeom prst="rect">
            <a:avLst/>
          </a:prstGeom>
        </p:spPr>
      </p:pic>
      <p:pic>
        <p:nvPicPr>
          <p:cNvPr id="7" name="Obraz 6" descr="20b.jpg"/>
          <p:cNvPicPr/>
          <p:nvPr/>
        </p:nvPicPr>
        <p:blipFill>
          <a:blip r:embed="rId5" cstate="screen">
            <a:lum bright="-20000" contrast="30000"/>
          </a:blip>
          <a:stretch>
            <a:fillRect/>
          </a:stretch>
        </p:blipFill>
        <p:spPr>
          <a:xfrm>
            <a:off x="467544" y="1844824"/>
            <a:ext cx="3600000" cy="2880000"/>
          </a:xfrm>
          <a:prstGeom prst="rect">
            <a:avLst/>
          </a:prstGeom>
        </p:spPr>
      </p:pic>
      <p:sp>
        <p:nvSpPr>
          <p:cNvPr id="9" name="Symbol zastępczy zawartości 2"/>
          <p:cNvSpPr txBox="1">
            <a:spLocks/>
          </p:cNvSpPr>
          <p:nvPr/>
        </p:nvSpPr>
        <p:spPr>
          <a:xfrm>
            <a:off x="539552" y="4941168"/>
            <a:ext cx="3600400" cy="792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kumimoji="0" lang="pl-PL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Mikrostruktura  zewnętrznej części rury ze stali 3R12</a:t>
            </a:r>
            <a:endParaRPr kumimoji="0" lang="pl-PL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Symbol zastępczy zawartości 2"/>
          <p:cNvSpPr txBox="1">
            <a:spLocks/>
          </p:cNvSpPr>
          <p:nvPr/>
        </p:nvSpPr>
        <p:spPr>
          <a:xfrm>
            <a:off x="4572000" y="4941168"/>
            <a:ext cx="3600400" cy="792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kumimoji="0" lang="pl-PL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Mikrostruktura  wewnętrznej części rury ze stali 4L7</a:t>
            </a:r>
            <a:endParaRPr kumimoji="0" lang="pl-PL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62243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19056" cy="706090"/>
          </a:xfrm>
        </p:spPr>
        <p:txBody>
          <a:bodyPr>
            <a:normAutofit fontScale="90000"/>
          </a:bodyPr>
          <a:lstStyle/>
          <a:p>
            <a:r>
              <a:rPr lang="pl-PL" sz="3000" noProof="1" smtClean="0"/>
              <a:t>Badania mikrostruktury złaczy spawanych </a:t>
            </a:r>
            <a:br>
              <a:rPr lang="pl-PL" sz="3000" noProof="1" smtClean="0"/>
            </a:br>
            <a:r>
              <a:rPr lang="pl-PL" sz="3000" noProof="1" smtClean="0"/>
              <a:t> z rur kompozytowych ze stali 3R12/4L7</a:t>
            </a:r>
            <a:endParaRPr lang="pl-PL" sz="3000" dirty="0"/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24328" y="260648"/>
            <a:ext cx="952296" cy="936103"/>
          </a:xfrm>
          <a:prstGeom prst="rect">
            <a:avLst/>
          </a:prstGeom>
        </p:spPr>
      </p:pic>
      <p:sp>
        <p:nvSpPr>
          <p:cNvPr id="5" name="Prostokąt 4"/>
          <p:cNvSpPr/>
          <p:nvPr/>
        </p:nvSpPr>
        <p:spPr>
          <a:xfrm>
            <a:off x="340937" y="1052736"/>
            <a:ext cx="7471423" cy="72008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6" name="Obraz 5" descr="20 swc r.jpg"/>
          <p:cNvPicPr/>
          <p:nvPr/>
        </p:nvPicPr>
        <p:blipFill>
          <a:blip r:embed="rId3" cstate="screen">
            <a:lum contrast="20000"/>
          </a:blip>
          <a:stretch>
            <a:fillRect/>
          </a:stretch>
        </p:blipFill>
        <p:spPr>
          <a:xfrm>
            <a:off x="755576" y="1268760"/>
            <a:ext cx="2880000" cy="2160000"/>
          </a:xfrm>
          <a:prstGeom prst="rect">
            <a:avLst/>
          </a:prstGeom>
        </p:spPr>
      </p:pic>
      <p:pic>
        <p:nvPicPr>
          <p:cNvPr id="9" name="Obraz 8" descr="20 swc plask.jpg"/>
          <p:cNvPicPr/>
          <p:nvPr/>
        </p:nvPicPr>
        <p:blipFill>
          <a:blip r:embed="rId4" cstate="screen">
            <a:lum contrast="20000"/>
          </a:blip>
          <a:stretch>
            <a:fillRect/>
          </a:stretch>
        </p:blipFill>
        <p:spPr>
          <a:xfrm>
            <a:off x="755576" y="4005064"/>
            <a:ext cx="2880000" cy="2160000"/>
          </a:xfrm>
          <a:prstGeom prst="rect">
            <a:avLst/>
          </a:prstGeom>
        </p:spPr>
      </p:pic>
      <p:sp>
        <p:nvSpPr>
          <p:cNvPr id="11" name="Symbol zastępczy zawartości 2"/>
          <p:cNvSpPr txBox="1">
            <a:spLocks/>
          </p:cNvSpPr>
          <p:nvPr/>
        </p:nvSpPr>
        <p:spPr>
          <a:xfrm>
            <a:off x="179512" y="3429000"/>
            <a:ext cx="3816424" cy="5040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kumimoji="0" lang="pl-PL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Mikrostruktura SWC rury ze stali 3R12</a:t>
            </a:r>
            <a:endParaRPr kumimoji="0" lang="pl-PL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Symbol zastępczy zawartości 2"/>
          <p:cNvSpPr txBox="1">
            <a:spLocks/>
          </p:cNvSpPr>
          <p:nvPr/>
        </p:nvSpPr>
        <p:spPr>
          <a:xfrm>
            <a:off x="179512" y="6165304"/>
            <a:ext cx="3816424" cy="5040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kumimoji="0" lang="pl-PL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Mikrostruktura SWC rury płaskownika</a:t>
            </a:r>
            <a:endParaRPr kumimoji="0" lang="pl-PL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3" name="Obraz 12" descr="20 bez prz.jpg"/>
          <p:cNvPicPr/>
          <p:nvPr/>
        </p:nvPicPr>
        <p:blipFill>
          <a:blip r:embed="rId5" cstate="screen">
            <a:lum contrast="20000"/>
          </a:blip>
          <a:stretch>
            <a:fillRect/>
          </a:stretch>
        </p:blipFill>
        <p:spPr>
          <a:xfrm>
            <a:off x="4932040" y="1268760"/>
            <a:ext cx="2880000" cy="2160000"/>
          </a:xfrm>
          <a:prstGeom prst="rect">
            <a:avLst/>
          </a:prstGeom>
        </p:spPr>
      </p:pic>
      <p:sp>
        <p:nvSpPr>
          <p:cNvPr id="14" name="Symbol zastępczy zawartości 2"/>
          <p:cNvSpPr txBox="1">
            <a:spLocks/>
          </p:cNvSpPr>
          <p:nvPr/>
        </p:nvSpPr>
        <p:spPr>
          <a:xfrm>
            <a:off x="3995936" y="3429000"/>
            <a:ext cx="4968552" cy="5040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kumimoji="0" lang="pl-PL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Mikrostruktura SWC rury ze stali 4L7, </a:t>
            </a:r>
            <a:r>
              <a:rPr lang="pl-PL" dirty="0" smtClean="0"/>
              <a:t>E</a:t>
            </a:r>
            <a:r>
              <a:rPr lang="pl-PL" baseline="-25000" dirty="0" smtClean="0"/>
              <a:t>ł</a:t>
            </a:r>
            <a:r>
              <a:rPr lang="pl-PL" dirty="0" smtClean="0"/>
              <a:t> = 7 kJ/cm</a:t>
            </a:r>
          </a:p>
          <a:p>
            <a:pPr lvl="0"/>
            <a:endParaRPr kumimoji="0" lang="pl-PL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5" name="Obraz 14" descr="20.jpg"/>
          <p:cNvPicPr/>
          <p:nvPr/>
        </p:nvPicPr>
        <p:blipFill>
          <a:blip r:embed="rId6" cstate="screen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rightnessContrast contrast="1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32040" y="4005064"/>
            <a:ext cx="2880000" cy="2160000"/>
          </a:xfrm>
          <a:prstGeom prst="rect">
            <a:avLst/>
          </a:prstGeom>
        </p:spPr>
      </p:pic>
      <p:sp>
        <p:nvSpPr>
          <p:cNvPr id="16" name="Symbol zastępczy zawartości 2"/>
          <p:cNvSpPr txBox="1">
            <a:spLocks/>
          </p:cNvSpPr>
          <p:nvPr/>
        </p:nvSpPr>
        <p:spPr>
          <a:xfrm>
            <a:off x="4175448" y="6165304"/>
            <a:ext cx="4968552" cy="5040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kumimoji="0" lang="pl-PL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Mikrostruktura SWC rury ze stali 4L7, </a:t>
            </a:r>
            <a:r>
              <a:rPr lang="pl-PL" dirty="0" smtClean="0"/>
              <a:t>E</a:t>
            </a:r>
            <a:r>
              <a:rPr lang="pl-PL" baseline="-25000" dirty="0" smtClean="0"/>
              <a:t>ł</a:t>
            </a:r>
            <a:r>
              <a:rPr lang="pl-PL" dirty="0" smtClean="0"/>
              <a:t> = 6 kJ/cm</a:t>
            </a:r>
          </a:p>
          <a:p>
            <a:pPr lvl="0"/>
            <a:endParaRPr kumimoji="0" lang="pl-PL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36222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19056" cy="706090"/>
          </a:xfrm>
        </p:spPr>
        <p:txBody>
          <a:bodyPr>
            <a:normAutofit/>
          </a:bodyPr>
          <a:lstStyle/>
          <a:p>
            <a:r>
              <a:rPr lang="pl-PL" sz="3000" noProof="1" smtClean="0"/>
              <a:t>Amec Foster Wheeler Energy Fakop</a:t>
            </a:r>
            <a:endParaRPr lang="pl-PL" sz="30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48647" y="1268760"/>
            <a:ext cx="8229600" cy="5256584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pl-PL" sz="2000" dirty="0" smtClean="0"/>
              <a:t>W </a:t>
            </a:r>
            <a:r>
              <a:rPr lang="pl-PL" sz="2000" noProof="1"/>
              <a:t>Amec Foster Wheeler Energy </a:t>
            </a:r>
            <a:r>
              <a:rPr lang="pl-PL" sz="2000" noProof="1" smtClean="0"/>
              <a:t>Fakop przeprowadzono </a:t>
            </a:r>
            <a:r>
              <a:rPr lang="pl-PL" sz="2000" dirty="0" smtClean="0"/>
              <a:t>badania </a:t>
            </a:r>
            <a:r>
              <a:rPr lang="pl-PL" sz="2000" dirty="0"/>
              <a:t>przemysłowe </a:t>
            </a:r>
            <a:r>
              <a:rPr lang="pl-PL" sz="2000" dirty="0" smtClean="0"/>
              <a:t>złączy </a:t>
            </a:r>
            <a:r>
              <a:rPr lang="pl-PL" sz="2000" dirty="0"/>
              <a:t>spawanych </a:t>
            </a:r>
            <a:r>
              <a:rPr lang="pl-PL" sz="2000" dirty="0" smtClean="0"/>
              <a:t>łukiem </a:t>
            </a:r>
            <a:r>
              <a:rPr lang="pl-PL" sz="2000" dirty="0"/>
              <a:t>krytym elementów gazoszczelnych ścian </a:t>
            </a:r>
            <a:r>
              <a:rPr lang="pl-PL" sz="2000" dirty="0" smtClean="0"/>
              <a:t>rurowych </a:t>
            </a:r>
            <a:br>
              <a:rPr lang="pl-PL" sz="2000" dirty="0" smtClean="0"/>
            </a:br>
            <a:r>
              <a:rPr lang="pl-PL" sz="2000" dirty="0" smtClean="0"/>
              <a:t>i </a:t>
            </a:r>
            <a:r>
              <a:rPr lang="pl-PL" sz="2000" dirty="0"/>
              <a:t>wężownic wykonanych ze stali </a:t>
            </a:r>
            <a:r>
              <a:rPr lang="pl-PL" sz="2000" b="1" dirty="0"/>
              <a:t>VM12SHC</a:t>
            </a:r>
            <a:r>
              <a:rPr lang="pl-PL" sz="2000" dirty="0"/>
              <a:t> </a:t>
            </a:r>
            <a:r>
              <a:rPr lang="pl-PL" sz="2000" dirty="0" smtClean="0"/>
              <a:t>(X12CrCoWVNbN12-2-2), </a:t>
            </a:r>
            <a:r>
              <a:rPr lang="pl-PL" sz="2000" b="1" dirty="0" smtClean="0"/>
              <a:t>TP347HFG</a:t>
            </a:r>
            <a:r>
              <a:rPr lang="pl-PL" sz="2000" dirty="0" smtClean="0"/>
              <a:t> </a:t>
            </a:r>
            <a:r>
              <a:rPr lang="pl-PL" sz="2000" dirty="0"/>
              <a:t>(X07CrNi18-11)</a:t>
            </a:r>
            <a:r>
              <a:rPr lang="pl-PL" sz="2000" dirty="0" smtClean="0"/>
              <a:t> </a:t>
            </a:r>
            <a:r>
              <a:rPr lang="pl-PL" sz="2000" dirty="0"/>
              <a:t>oraz z rur kompozytowych złożonych ze stali </a:t>
            </a:r>
            <a:r>
              <a:rPr lang="pl-PL" sz="2000" b="1" dirty="0"/>
              <a:t>3R12</a:t>
            </a:r>
            <a:r>
              <a:rPr lang="pl-PL" sz="2000" dirty="0"/>
              <a:t> (ASME </a:t>
            </a:r>
            <a:r>
              <a:rPr lang="pl-PL" sz="2000" dirty="0" smtClean="0"/>
              <a:t>304L/SA; X2CrNi19-11) </a:t>
            </a:r>
            <a:r>
              <a:rPr lang="pl-PL" sz="2000" dirty="0"/>
              <a:t>i </a:t>
            </a:r>
            <a:r>
              <a:rPr lang="pl-PL" sz="2000" b="1" dirty="0"/>
              <a:t>4L7</a:t>
            </a:r>
            <a:r>
              <a:rPr lang="pl-PL" sz="2000" dirty="0"/>
              <a:t> (gat. ASME </a:t>
            </a:r>
            <a:r>
              <a:rPr lang="pl-PL" sz="2000" dirty="0" smtClean="0"/>
              <a:t>SA-210A1; P265GH).</a:t>
            </a:r>
          </a:p>
          <a:p>
            <a:pPr marL="0" indent="0">
              <a:spcBef>
                <a:spcPts val="0"/>
              </a:spcBef>
              <a:buNone/>
            </a:pPr>
            <a:r>
              <a:rPr lang="pl-PL" sz="2000" dirty="0" smtClean="0"/>
              <a:t>Badania </a:t>
            </a:r>
            <a:r>
              <a:rPr lang="pl-PL" sz="2000" dirty="0"/>
              <a:t>wykonano w ramach Projektu „Badania i rozwój nowoczesnych technologii”, Działanie 1.4 Wsparcie Projektów Celowych, Nr PIOG.01.04.00-24-048/13. </a:t>
            </a:r>
            <a:r>
              <a:rPr lang="pl-PL" sz="2000" dirty="0" smtClean="0"/>
              <a:t>Projekt współfinansowany był </a:t>
            </a:r>
            <a:r>
              <a:rPr lang="pl-PL" sz="2000" dirty="0"/>
              <a:t>przez </a:t>
            </a:r>
            <a:r>
              <a:rPr lang="pl-PL" sz="2000" dirty="0" err="1"/>
              <a:t>NCBiR</a:t>
            </a:r>
            <a:r>
              <a:rPr lang="pl-PL" sz="2000" dirty="0"/>
              <a:t>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pl-PL" sz="2000" dirty="0" smtClean="0"/>
              <a:t>W prezentacji </a:t>
            </a:r>
            <a:r>
              <a:rPr lang="pl-PL" sz="2000" dirty="0"/>
              <a:t>przedstawiono wyniki badań </a:t>
            </a:r>
            <a:r>
              <a:rPr lang="pl-PL" sz="2000" dirty="0" smtClean="0"/>
              <a:t>makro- i mikrostruktury </a:t>
            </a:r>
            <a:r>
              <a:rPr lang="pl-PL" sz="2000" dirty="0"/>
              <a:t>oraz pomiarów twardości złączy </a:t>
            </a:r>
            <a:r>
              <a:rPr lang="pl-PL" sz="2000" dirty="0" smtClean="0"/>
              <a:t>spawanych. </a:t>
            </a:r>
            <a:r>
              <a:rPr lang="pl-PL" sz="2000" dirty="0"/>
              <a:t>Złącza spawane do badań pobrano </a:t>
            </a:r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pl-PL" sz="2000" dirty="0" smtClean="0"/>
              <a:t>z </a:t>
            </a:r>
            <a:r>
              <a:rPr lang="pl-PL" sz="2000" dirty="0"/>
              <a:t>doświadczalnych paneli </a:t>
            </a:r>
            <a:r>
              <a:rPr lang="pl-PL" sz="2000" dirty="0" smtClean="0"/>
              <a:t>ścian szczelnych.</a:t>
            </a:r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24328" y="260648"/>
            <a:ext cx="952296" cy="936103"/>
          </a:xfrm>
          <a:prstGeom prst="rect">
            <a:avLst/>
          </a:prstGeom>
        </p:spPr>
      </p:pic>
      <p:sp>
        <p:nvSpPr>
          <p:cNvPr id="5" name="Prostokąt 4"/>
          <p:cNvSpPr/>
          <p:nvPr/>
        </p:nvSpPr>
        <p:spPr>
          <a:xfrm>
            <a:off x="340937" y="1052736"/>
            <a:ext cx="7471423" cy="72008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6" name="Rysunek 18"/>
          <p:cNvPicPr/>
          <p:nvPr/>
        </p:nvPicPr>
        <p:blipFill>
          <a:blip r:embed="rId3" cstate="screen"/>
          <a:srcRect r="36278" b="51237"/>
          <a:stretch>
            <a:fillRect/>
          </a:stretch>
        </p:blipFill>
        <p:spPr bwMode="auto">
          <a:xfrm>
            <a:off x="2771800" y="4797152"/>
            <a:ext cx="3168352" cy="1440160"/>
          </a:xfrm>
          <a:prstGeom prst="rect">
            <a:avLst/>
          </a:prstGeom>
          <a:solidFill>
            <a:srgbClr val="FFFFFF"/>
          </a:solidFill>
          <a:ln w="0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19056" cy="706090"/>
          </a:xfrm>
        </p:spPr>
        <p:txBody>
          <a:bodyPr>
            <a:normAutofit fontScale="90000"/>
          </a:bodyPr>
          <a:lstStyle/>
          <a:p>
            <a:r>
              <a:rPr lang="pl-PL" sz="3000" noProof="1" smtClean="0"/>
              <a:t>Pomiary twardości złaczy  spawanych</a:t>
            </a:r>
            <a:br>
              <a:rPr lang="pl-PL" sz="3000" noProof="1" smtClean="0"/>
            </a:br>
            <a:r>
              <a:rPr lang="pl-PL" sz="3000" noProof="1" smtClean="0"/>
              <a:t> z rur kompozytowych ze stali 3R12/4L7</a:t>
            </a:r>
            <a:endParaRPr lang="pl-PL" sz="3000" dirty="0"/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24328" y="260648"/>
            <a:ext cx="952296" cy="936103"/>
          </a:xfrm>
          <a:prstGeom prst="rect">
            <a:avLst/>
          </a:prstGeom>
        </p:spPr>
      </p:pic>
      <p:sp>
        <p:nvSpPr>
          <p:cNvPr id="5" name="Prostokąt 4"/>
          <p:cNvSpPr/>
          <p:nvPr/>
        </p:nvSpPr>
        <p:spPr>
          <a:xfrm>
            <a:off x="340937" y="1052736"/>
            <a:ext cx="7471423" cy="72008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Symbol zastępczy zawartości 2"/>
          <p:cNvSpPr>
            <a:spLocks noGrp="1"/>
          </p:cNvSpPr>
          <p:nvPr>
            <p:ph idx="1"/>
          </p:nvPr>
        </p:nvSpPr>
        <p:spPr>
          <a:xfrm>
            <a:off x="1691680" y="1268760"/>
            <a:ext cx="5184576" cy="460647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pl-PL" sz="2000" dirty="0" smtClean="0"/>
              <a:t>Tabela 3. Wyniki pomiarów twardości HV5 (E</a:t>
            </a:r>
            <a:r>
              <a:rPr lang="pl-PL" sz="2000" baseline="-25000" dirty="0" smtClean="0"/>
              <a:t>ł</a:t>
            </a:r>
            <a:r>
              <a:rPr lang="pl-PL" sz="2000" dirty="0" smtClean="0"/>
              <a:t> = 6 kJ/cm)</a:t>
            </a:r>
            <a:endParaRPr lang="pl-PL" sz="2000" dirty="0"/>
          </a:p>
        </p:txBody>
      </p:sp>
      <p:graphicFrame>
        <p:nvGraphicFramePr>
          <p:cNvPr id="7" name="Tabela 6"/>
          <p:cNvGraphicFramePr>
            <a:graphicFrameLocks noGrp="1"/>
          </p:cNvGraphicFramePr>
          <p:nvPr/>
        </p:nvGraphicFramePr>
        <p:xfrm>
          <a:off x="683568" y="1772817"/>
          <a:ext cx="7848872" cy="4613396"/>
        </p:xfrm>
        <a:graphic>
          <a:graphicData uri="http://schemas.openxmlformats.org/drawingml/2006/table">
            <a:tbl>
              <a:tblPr/>
              <a:tblGrid>
                <a:gridCol w="1711553"/>
                <a:gridCol w="1566995"/>
                <a:gridCol w="1566995"/>
                <a:gridCol w="1566995"/>
                <a:gridCol w="1436334"/>
              </a:tblGrid>
              <a:tr h="998293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l-PL" sz="1600" dirty="0">
                        <a:solidFill>
                          <a:srgbClr val="000000"/>
                        </a:solidFill>
                        <a:latin typeface="+mn-lt"/>
                        <a:ea typeface="Times New Roman"/>
                      </a:endParaRPr>
                    </a:p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Spoina</a:t>
                      </a:r>
                      <a:endParaRPr lang="pl-PL" sz="1600" dirty="0">
                        <a:latin typeface="+mn-lt"/>
                        <a:ea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Miejsce</a:t>
                      </a:r>
                      <a:endParaRPr lang="pl-PL" sz="1600" dirty="0">
                        <a:latin typeface="+mn-lt"/>
                        <a:ea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pomiaru</a:t>
                      </a:r>
                      <a:endParaRPr lang="pl-PL" sz="1600" dirty="0">
                        <a:latin typeface="+mn-lt"/>
                        <a:ea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twardości</a:t>
                      </a:r>
                      <a:endParaRPr lang="pl-PL" sz="1600" dirty="0">
                        <a:latin typeface="+mn-lt"/>
                        <a:ea typeface="Times New Roman"/>
                      </a:endParaRPr>
                    </a:p>
                  </a:txBody>
                  <a:tcPr marL="36598" marR="365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l-PL" sz="1600" dirty="0">
                        <a:solidFill>
                          <a:srgbClr val="000000"/>
                        </a:solidFill>
                        <a:latin typeface="+mn-lt"/>
                        <a:ea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Spoina 1</a:t>
                      </a:r>
                      <a:endParaRPr lang="pl-PL" sz="1600" dirty="0">
                        <a:latin typeface="+mn-lt"/>
                        <a:ea typeface="Times New Roman"/>
                      </a:endParaRPr>
                    </a:p>
                  </a:txBody>
                  <a:tcPr marL="36598" marR="365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l-PL" sz="1600">
                        <a:solidFill>
                          <a:srgbClr val="000000"/>
                        </a:solidFill>
                        <a:latin typeface="+mn-lt"/>
                        <a:ea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Spoina 2</a:t>
                      </a:r>
                      <a:endParaRPr lang="pl-PL" sz="1600">
                        <a:latin typeface="+mn-lt"/>
                        <a:ea typeface="Times New Roman"/>
                      </a:endParaRPr>
                    </a:p>
                  </a:txBody>
                  <a:tcPr marL="36598" marR="365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l-PL" sz="1600">
                        <a:solidFill>
                          <a:srgbClr val="000000"/>
                        </a:solidFill>
                        <a:latin typeface="+mn-lt"/>
                        <a:ea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Spoina 3</a:t>
                      </a:r>
                      <a:endParaRPr lang="pl-PL" sz="1600">
                        <a:latin typeface="+mn-lt"/>
                        <a:ea typeface="Times New Roman"/>
                      </a:endParaRPr>
                    </a:p>
                  </a:txBody>
                  <a:tcPr marL="36598" marR="365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l-PL" sz="1600">
                        <a:solidFill>
                          <a:srgbClr val="000000"/>
                        </a:solidFill>
                        <a:latin typeface="+mn-lt"/>
                        <a:ea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Spoina 4</a:t>
                      </a:r>
                      <a:endParaRPr lang="pl-PL" sz="1600">
                        <a:latin typeface="+mn-lt"/>
                        <a:ea typeface="Times New Roman"/>
                      </a:endParaRPr>
                    </a:p>
                  </a:txBody>
                  <a:tcPr marL="36598" marR="365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897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Materiał rodzimy płaskownika</a:t>
                      </a:r>
                      <a:endParaRPr lang="pl-PL" sz="1600">
                        <a:latin typeface="+mn-lt"/>
                        <a:ea typeface="Times New Roman"/>
                      </a:endParaRPr>
                    </a:p>
                  </a:txBody>
                  <a:tcPr marL="36598" marR="365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213, 214, 223</a:t>
                      </a:r>
                      <a:endParaRPr lang="pl-PL" sz="1600" dirty="0">
                        <a:latin typeface="+mn-lt"/>
                        <a:ea typeface="Times New Roman"/>
                      </a:endParaRPr>
                    </a:p>
                  </a:txBody>
                  <a:tcPr marL="36598" marR="365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39931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SWC płaskownika</a:t>
                      </a:r>
                      <a:endParaRPr lang="pl-PL" sz="1600">
                        <a:latin typeface="+mn-lt"/>
                        <a:ea typeface="Times New Roman"/>
                      </a:endParaRPr>
                    </a:p>
                  </a:txBody>
                  <a:tcPr marL="36598" marR="365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203, 214, 227</a:t>
                      </a:r>
                      <a:endParaRPr lang="pl-PL" sz="1600" dirty="0">
                        <a:latin typeface="+mn-lt"/>
                        <a:ea typeface="Times New Roman"/>
                      </a:endParaRPr>
                    </a:p>
                  </a:txBody>
                  <a:tcPr marL="36598" marR="365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208, 212, 215</a:t>
                      </a:r>
                      <a:endParaRPr lang="pl-PL" sz="1600">
                        <a:latin typeface="+mn-lt"/>
                        <a:ea typeface="Times New Roman"/>
                      </a:endParaRPr>
                    </a:p>
                  </a:txBody>
                  <a:tcPr marL="36598" marR="365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211, 224, 226</a:t>
                      </a:r>
                      <a:endParaRPr lang="pl-PL" sz="1600">
                        <a:latin typeface="+mn-lt"/>
                        <a:ea typeface="Times New Roman"/>
                      </a:endParaRPr>
                    </a:p>
                  </a:txBody>
                  <a:tcPr marL="36598" marR="365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221, 223, 232</a:t>
                      </a:r>
                      <a:endParaRPr lang="pl-PL" sz="1600">
                        <a:latin typeface="+mn-lt"/>
                        <a:ea typeface="Times New Roman"/>
                      </a:endParaRPr>
                    </a:p>
                  </a:txBody>
                  <a:tcPr marL="36598" marR="365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931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Spoina</a:t>
                      </a:r>
                      <a:endParaRPr lang="pl-PL" sz="1600">
                        <a:latin typeface="+mn-lt"/>
                        <a:ea typeface="Times New Roman"/>
                      </a:endParaRPr>
                    </a:p>
                  </a:txBody>
                  <a:tcPr marL="36598" marR="365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173, 176, 178</a:t>
                      </a:r>
                      <a:endParaRPr lang="pl-PL" sz="1600" dirty="0">
                        <a:latin typeface="+mn-lt"/>
                        <a:ea typeface="Times New Roman"/>
                      </a:endParaRPr>
                    </a:p>
                  </a:txBody>
                  <a:tcPr marL="36598" marR="365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165, 169, 176</a:t>
                      </a:r>
                      <a:endParaRPr lang="pl-PL" sz="1600">
                        <a:latin typeface="+mn-lt"/>
                        <a:ea typeface="Times New Roman"/>
                      </a:endParaRPr>
                    </a:p>
                  </a:txBody>
                  <a:tcPr marL="36598" marR="365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173, 175, 176</a:t>
                      </a:r>
                      <a:endParaRPr lang="pl-PL" sz="1600">
                        <a:latin typeface="+mn-lt"/>
                        <a:ea typeface="Times New Roman"/>
                      </a:endParaRPr>
                    </a:p>
                  </a:txBody>
                  <a:tcPr marL="36598" marR="365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178, 178, 183</a:t>
                      </a:r>
                      <a:endParaRPr lang="pl-PL" sz="1600">
                        <a:latin typeface="+mn-lt"/>
                        <a:ea typeface="Times New Roman"/>
                      </a:endParaRPr>
                    </a:p>
                  </a:txBody>
                  <a:tcPr marL="36598" marR="365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931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SWC rury 3R12</a:t>
                      </a:r>
                      <a:endParaRPr lang="pl-PL" sz="1600">
                        <a:latin typeface="+mn-lt"/>
                        <a:ea typeface="Times New Roman"/>
                      </a:endParaRPr>
                    </a:p>
                  </a:txBody>
                  <a:tcPr marL="36598" marR="365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188, 194, 206</a:t>
                      </a:r>
                      <a:endParaRPr lang="pl-PL" sz="1600" dirty="0">
                        <a:latin typeface="+mn-lt"/>
                        <a:ea typeface="Times New Roman"/>
                      </a:endParaRPr>
                    </a:p>
                  </a:txBody>
                  <a:tcPr marL="36598" marR="365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182, 187, 212</a:t>
                      </a:r>
                      <a:endParaRPr lang="pl-PL" sz="1600" dirty="0">
                        <a:latin typeface="+mn-lt"/>
                        <a:ea typeface="Times New Roman"/>
                      </a:endParaRPr>
                    </a:p>
                  </a:txBody>
                  <a:tcPr marL="36598" marR="365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191, 208, 215</a:t>
                      </a:r>
                      <a:endParaRPr lang="pl-PL" sz="1600">
                        <a:latin typeface="+mn-lt"/>
                        <a:ea typeface="Times New Roman"/>
                      </a:endParaRPr>
                    </a:p>
                  </a:txBody>
                  <a:tcPr marL="36598" marR="365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193, 194, 196</a:t>
                      </a:r>
                      <a:endParaRPr lang="pl-PL" sz="1600">
                        <a:latin typeface="+mn-lt"/>
                        <a:ea typeface="Times New Roman"/>
                      </a:endParaRPr>
                    </a:p>
                  </a:txBody>
                  <a:tcPr marL="36598" marR="365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931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SWC rury 4L7</a:t>
                      </a:r>
                      <a:endParaRPr lang="pl-PL" sz="1600">
                        <a:latin typeface="+mn-lt"/>
                        <a:ea typeface="Times New Roman"/>
                      </a:endParaRPr>
                    </a:p>
                  </a:txBody>
                  <a:tcPr marL="36598" marR="365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188, 191, 198</a:t>
                      </a:r>
                      <a:endParaRPr lang="pl-PL" sz="1600">
                        <a:latin typeface="+mn-lt"/>
                        <a:ea typeface="Times New Roman"/>
                      </a:endParaRPr>
                    </a:p>
                  </a:txBody>
                  <a:tcPr marL="36598" marR="365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197, 198, 203</a:t>
                      </a:r>
                      <a:endParaRPr lang="pl-PL" sz="1600" dirty="0">
                        <a:latin typeface="+mn-lt"/>
                        <a:ea typeface="Times New Roman"/>
                      </a:endParaRPr>
                    </a:p>
                  </a:txBody>
                  <a:tcPr marL="36598" marR="365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185, 187, 187</a:t>
                      </a:r>
                      <a:endParaRPr lang="pl-PL" sz="1600">
                        <a:latin typeface="+mn-lt"/>
                        <a:ea typeface="Times New Roman"/>
                      </a:endParaRPr>
                    </a:p>
                  </a:txBody>
                  <a:tcPr marL="36598" marR="365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186, 189, 193</a:t>
                      </a:r>
                      <a:endParaRPr lang="pl-PL" sz="1600">
                        <a:latin typeface="+mn-lt"/>
                        <a:ea typeface="Times New Roman"/>
                      </a:endParaRPr>
                    </a:p>
                  </a:txBody>
                  <a:tcPr marL="36598" marR="365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897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Materiał rodzimy rury 3R12</a:t>
                      </a:r>
                      <a:endParaRPr lang="pl-PL" sz="1600">
                        <a:latin typeface="+mn-lt"/>
                        <a:ea typeface="Times New Roman"/>
                      </a:endParaRPr>
                    </a:p>
                  </a:txBody>
                  <a:tcPr marL="36598" marR="365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164, 169, 173</a:t>
                      </a:r>
                      <a:endParaRPr lang="pl-PL" sz="1600" dirty="0">
                        <a:latin typeface="+mn-lt"/>
                        <a:ea typeface="Times New Roman"/>
                      </a:endParaRPr>
                    </a:p>
                  </a:txBody>
                  <a:tcPr marL="36598" marR="365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59897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Materiał rodzimy rury 4L7</a:t>
                      </a:r>
                      <a:endParaRPr lang="pl-PL" sz="1600">
                        <a:latin typeface="+mn-lt"/>
                        <a:ea typeface="Times New Roman"/>
                      </a:endParaRPr>
                    </a:p>
                  </a:txBody>
                  <a:tcPr marL="36598" marR="365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139, 140, 146</a:t>
                      </a:r>
                      <a:endParaRPr lang="pl-PL" sz="1600" dirty="0">
                        <a:latin typeface="+mn-lt"/>
                        <a:ea typeface="Times New Roman"/>
                      </a:endParaRPr>
                    </a:p>
                  </a:txBody>
                  <a:tcPr marL="36598" marR="365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002122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19056" cy="706090"/>
          </a:xfrm>
        </p:spPr>
        <p:txBody>
          <a:bodyPr>
            <a:normAutofit/>
          </a:bodyPr>
          <a:lstStyle/>
          <a:p>
            <a:r>
              <a:rPr lang="pl-PL" sz="3200" dirty="0" smtClean="0"/>
              <a:t>Podsumowanie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23528" y="1340768"/>
            <a:ext cx="8640960" cy="5184576"/>
          </a:xfrm>
        </p:spPr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pl-PL" sz="2000" dirty="0" smtClean="0"/>
              <a:t>1.	</a:t>
            </a:r>
            <a:r>
              <a:rPr lang="pl-PL" sz="2200" dirty="0" smtClean="0"/>
              <a:t>Badania makroskopowe złączy spawanych ze stali </a:t>
            </a:r>
            <a:r>
              <a:rPr lang="pl-PL" sz="2200" b="1" dirty="0" smtClean="0"/>
              <a:t>VM12SHC</a:t>
            </a:r>
            <a:r>
              <a:rPr lang="pl-PL" sz="2200" dirty="0" smtClean="0"/>
              <a:t> pozwalają stwierdzić, że posiadają one prawidłową budowę geometryczną i są wolne od niezgodności spawalniczych. Badania mikroskopowe złączy spawanych wykazały, że w materiale rodzimym rury ze stali VM12SHC występowała struktura odpuszczonego martenzytu, natomiast płaskownik posiada mikrostrukturę ferrytyczno-bainityczną z węglikami. W SWC rury obserwowano mikrostrukturę martenzytyczną, a przy granicy wtopienia występowały obszary z ferrytem delta. Obecność ferrytu delta w złączach spawanych powoduje obniżenie własności wytrzymałościowych w tym wytrzymałości zmęczeniowej. Niewielka ilość ferrytu delta wydzielona w SWC rur, na granicy wtopienia, nie miała znaczącego wpływu na własności wytrzymałościowe analizowanych złączy spawanych rur z płaskownikami.</a:t>
            </a:r>
          </a:p>
          <a:p>
            <a:pPr algn="just">
              <a:buNone/>
            </a:pPr>
            <a:r>
              <a:rPr lang="pl-PL" sz="2200" dirty="0" smtClean="0"/>
              <a:t>2.	W złączach spawanych ze stali </a:t>
            </a:r>
            <a:r>
              <a:rPr lang="pl-PL" sz="2200" b="1" dirty="0" smtClean="0"/>
              <a:t>VM12SHC</a:t>
            </a:r>
            <a:r>
              <a:rPr lang="pl-PL" sz="2200" dirty="0" smtClean="0"/>
              <a:t> nie podanych obróbce cieplnej twardość obszaru SWC od strony rury wynosiła 415-492 HV5. Wyżarzanie złączy w temperaturze 735÷745°C przez 0,5 godz. pozwoliło na uzyskanie następujących twardości: w spoinie 290-308 HV5, w obszarze SWC rury 322-335 HV5, </a:t>
            </a:r>
            <a:r>
              <a:rPr lang="pl-PL" sz="2200" dirty="0"/>
              <a:t>a w </a:t>
            </a:r>
            <a:r>
              <a:rPr lang="pl-PL" sz="2200" dirty="0" smtClean="0"/>
              <a:t>obszarze SWC od strony płaskownika 190-211 HV5. Zastosowane parametry obróbki cieplnej zapewniły spełnienie wymagań normy PN-EN ISO 15614-1, która dotyczy specyfikacji i kwalifikowania technologii spawania metali.</a:t>
            </a:r>
            <a:endParaRPr lang="pl-PL" sz="2200" dirty="0"/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24328" y="260648"/>
            <a:ext cx="952296" cy="936103"/>
          </a:xfrm>
          <a:prstGeom prst="rect">
            <a:avLst/>
          </a:prstGeom>
        </p:spPr>
      </p:pic>
      <p:sp>
        <p:nvSpPr>
          <p:cNvPr id="5" name="Prostokąt 4"/>
          <p:cNvSpPr/>
          <p:nvPr/>
        </p:nvSpPr>
        <p:spPr>
          <a:xfrm>
            <a:off x="340937" y="1052736"/>
            <a:ext cx="7471423" cy="72008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662243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19056" cy="706090"/>
          </a:xfrm>
        </p:spPr>
        <p:txBody>
          <a:bodyPr>
            <a:normAutofit/>
          </a:bodyPr>
          <a:lstStyle/>
          <a:p>
            <a:r>
              <a:rPr lang="pl-PL" sz="2800" dirty="0" smtClean="0"/>
              <a:t>Podsumowanie</a:t>
            </a:r>
            <a:endParaRPr lang="pl-PL" sz="30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pl-PL" sz="1900" dirty="0" smtClean="0"/>
              <a:t>3. 	</a:t>
            </a:r>
            <a:r>
              <a:rPr lang="pl-PL" sz="2000" dirty="0" smtClean="0"/>
              <a:t>Badania metalograficzne złączy spawanych rur ze stali </a:t>
            </a:r>
            <a:r>
              <a:rPr lang="pl-PL" sz="2000" b="1" dirty="0" smtClean="0"/>
              <a:t>TP347HFG</a:t>
            </a:r>
            <a:r>
              <a:rPr lang="pl-PL" sz="2000" dirty="0" smtClean="0"/>
              <a:t> </a:t>
            </a:r>
            <a:br>
              <a:rPr lang="pl-PL" sz="2000" dirty="0" smtClean="0"/>
            </a:br>
            <a:r>
              <a:rPr lang="pl-PL" sz="2000" dirty="0" smtClean="0"/>
              <a:t>o mikrostrukturze austenitycznej z pasmowo ułożonymi węglikami niobu wykazały, że posiadały one prawidłową geometrię. Obserwacje mikrostruktury SWC od strony płaskownika wykazały, że w obszarze tym nastąpił rozrost ziarn austenitu i zanik pasmowości struktury. Prawidłowo wykonane spoiny posiadają mikrostrukturę dendrytyczną i są wolna od niezgodności spawalniczych. Zastosowanie niewłaściwych parametrów spawania w czasie badań wstępnych ujawniło, że spoiny w badanych złączach są podatne do pękania gorącego. Dlatego też konieczne jest dotrzymywanie reżimów technologicznych przy wykonywaniu złączy spawanych z rur ze stali </a:t>
            </a:r>
            <a:r>
              <a:rPr lang="pl-PL" sz="2000" b="1" dirty="0" smtClean="0"/>
              <a:t>TP347HFG</a:t>
            </a:r>
            <a:r>
              <a:rPr lang="pl-PL" sz="2000" dirty="0" smtClean="0"/>
              <a:t>.</a:t>
            </a:r>
            <a:endParaRPr lang="pl-PL" sz="2000" dirty="0"/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24328" y="260648"/>
            <a:ext cx="952296" cy="936103"/>
          </a:xfrm>
          <a:prstGeom prst="rect">
            <a:avLst/>
          </a:prstGeom>
        </p:spPr>
      </p:pic>
      <p:sp>
        <p:nvSpPr>
          <p:cNvPr id="5" name="Prostokąt 4"/>
          <p:cNvSpPr/>
          <p:nvPr/>
        </p:nvSpPr>
        <p:spPr>
          <a:xfrm>
            <a:off x="340937" y="1052736"/>
            <a:ext cx="7471423" cy="72008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836222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19056" cy="706090"/>
          </a:xfrm>
        </p:spPr>
        <p:txBody>
          <a:bodyPr>
            <a:normAutofit/>
          </a:bodyPr>
          <a:lstStyle/>
          <a:p>
            <a:r>
              <a:rPr lang="pl-PL" sz="3200" dirty="0" smtClean="0"/>
              <a:t>Podsumowanie</a:t>
            </a:r>
            <a:endParaRPr lang="pl-PL" sz="30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/>
          <a:lstStyle/>
          <a:p>
            <a:pPr>
              <a:buNone/>
            </a:pPr>
            <a:r>
              <a:rPr lang="pl-PL" sz="2000" dirty="0" smtClean="0"/>
              <a:t>4. 	W badanych złączach spawanych typu rura-płaskownik wykonanych z </a:t>
            </a:r>
            <a:r>
              <a:rPr lang="pl-PL" sz="2000" b="1" dirty="0" smtClean="0"/>
              <a:t>rur kompozytowych ze stali 3R12/4L7</a:t>
            </a:r>
            <a:r>
              <a:rPr lang="pl-PL" sz="2000" dirty="0" smtClean="0"/>
              <a:t> nie zaobserwowano niezgodności spawalniczych. Technologię spawania opracowano tak, aby spoiny wtapiały się jedynie w rurę zewnętrzną - możliwe było to przy energii liniowej łuku do 6 kJ/cm. Zwiększenie tej energii do 7 kJ/cm powoduje wtopienie spoin do rury wewnętrznej. W SWC połączeń rur ze stali 3R12 nastąpił rozrost ziarn austenitu. Nie obserwowano znaczących zmian mikrostruktury w SWC rury ze stali 4L7 ani w SWC płaskownika ze stali X6CrNi18-10.</a:t>
            </a:r>
          </a:p>
          <a:p>
            <a:pPr marL="457200" indent="-457200">
              <a:buAutoNum type="arabicPeriod" startAt="5"/>
            </a:pPr>
            <a:r>
              <a:rPr lang="pl-PL" sz="2000" dirty="0" smtClean="0"/>
              <a:t>Nie stwierdzono znaczącego wpływu energii liniowej łuku na zmiany twardości poszczególnych stref złącza </a:t>
            </a:r>
            <a:r>
              <a:rPr lang="pl-PL" sz="2000" dirty="0"/>
              <a:t>spawanego z </a:t>
            </a:r>
            <a:r>
              <a:rPr lang="pl-PL" sz="2000" b="1" dirty="0"/>
              <a:t>rur kompozytowych</a:t>
            </a:r>
            <a:r>
              <a:rPr lang="pl-PL" sz="2000" dirty="0"/>
              <a:t>. </a:t>
            </a:r>
            <a:r>
              <a:rPr lang="pl-PL" sz="2000" dirty="0" smtClean="0"/>
              <a:t>Najwyższą </a:t>
            </a:r>
            <a:r>
              <a:rPr lang="pl-PL" sz="2000" smtClean="0"/>
              <a:t>twardość zmierzono </a:t>
            </a:r>
            <a:r>
              <a:rPr lang="pl-PL" sz="2000" dirty="0" smtClean="0"/>
              <a:t>w SWC </a:t>
            </a:r>
            <a:r>
              <a:rPr lang="pl-PL" sz="2000" smtClean="0"/>
              <a:t>płaskownika </a:t>
            </a:r>
            <a:br>
              <a:rPr lang="pl-PL" sz="2000" smtClean="0"/>
            </a:br>
            <a:r>
              <a:rPr lang="pl-PL" sz="2000" smtClean="0"/>
              <a:t>(</a:t>
            </a:r>
            <a:r>
              <a:rPr lang="pl-PL" sz="2000" dirty="0" smtClean="0"/>
              <a:t>E</a:t>
            </a:r>
            <a:r>
              <a:rPr lang="pl-PL" sz="2000" baseline="-25000" dirty="0" smtClean="0"/>
              <a:t>ł </a:t>
            </a:r>
            <a:r>
              <a:rPr lang="pl-PL" sz="2000" dirty="0" smtClean="0"/>
              <a:t> = 7 kJ/cm -203÷227 HV5; E</a:t>
            </a:r>
            <a:r>
              <a:rPr lang="pl-PL" sz="2000" baseline="-25000" dirty="0" smtClean="0"/>
              <a:t>ł </a:t>
            </a:r>
            <a:r>
              <a:rPr lang="pl-PL" sz="2000" dirty="0" smtClean="0"/>
              <a:t> = 6 kJ/cm - </a:t>
            </a:r>
            <a:r>
              <a:rPr lang="pl-PL" sz="2000" dirty="0"/>
              <a:t>203÷232 </a:t>
            </a:r>
            <a:r>
              <a:rPr lang="pl-PL" sz="2000" dirty="0" smtClean="0"/>
              <a:t>HV5).</a:t>
            </a:r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24328" y="260648"/>
            <a:ext cx="952296" cy="936103"/>
          </a:xfrm>
          <a:prstGeom prst="rect">
            <a:avLst/>
          </a:prstGeom>
        </p:spPr>
      </p:pic>
      <p:sp>
        <p:nvSpPr>
          <p:cNvPr id="5" name="Prostokąt 4"/>
          <p:cNvSpPr/>
          <p:nvPr/>
        </p:nvSpPr>
        <p:spPr>
          <a:xfrm>
            <a:off x="340937" y="1052736"/>
            <a:ext cx="7471423" cy="72008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002122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19056" cy="706090"/>
          </a:xfrm>
        </p:spPr>
        <p:txBody>
          <a:bodyPr>
            <a:normAutofit/>
          </a:bodyPr>
          <a:lstStyle/>
          <a:p>
            <a:r>
              <a:rPr lang="pl-PL" sz="3200" dirty="0"/>
              <a:t>Materiał do badań</a:t>
            </a:r>
            <a:endParaRPr lang="pl-PL" sz="30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7504" y="1268761"/>
            <a:ext cx="8928992" cy="547260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2000" dirty="0" smtClean="0"/>
              <a:t>Badano następujące złącza:</a:t>
            </a:r>
            <a:endParaRPr lang="pl-PL" sz="2000" dirty="0"/>
          </a:p>
          <a:p>
            <a:pPr marL="0" lvl="0" indent="0">
              <a:buNone/>
            </a:pPr>
            <a:r>
              <a:rPr lang="pl-PL" sz="2000" dirty="0" smtClean="0"/>
              <a:t>1. Rury </a:t>
            </a:r>
            <a:r>
              <a:rPr lang="en-US" sz="2000" dirty="0">
                <a:sym typeface="Symbol"/>
              </a:rPr>
              <a:t></a:t>
            </a:r>
            <a:r>
              <a:rPr lang="pl-PL" sz="2000" dirty="0"/>
              <a:t> 38x6,3 mm ze stali </a:t>
            </a:r>
            <a:r>
              <a:rPr lang="pl-PL" sz="2000" b="1" dirty="0" smtClean="0"/>
              <a:t>VM12SHC</a:t>
            </a:r>
            <a:r>
              <a:rPr lang="pl-PL" sz="2000" dirty="0" smtClean="0"/>
              <a:t> </a:t>
            </a:r>
            <a:r>
              <a:rPr lang="pl-PL" sz="2000" dirty="0"/>
              <a:t>spawano z </a:t>
            </a:r>
            <a:r>
              <a:rPr lang="pl-PL" sz="2000" dirty="0" smtClean="0"/>
              <a:t>płaskownikami </a:t>
            </a:r>
            <a:r>
              <a:rPr lang="pl-PL" sz="2000" dirty="0"/>
              <a:t>ze stali 10Cr5Mo910 o grubości </a:t>
            </a:r>
            <a:r>
              <a:rPr lang="pl-PL" sz="2000" dirty="0" smtClean="0"/>
              <a:t>6 mm. </a:t>
            </a:r>
            <a:r>
              <a:rPr lang="pl-PL" sz="2000" dirty="0"/>
              <a:t>Do spawania łukiem krytym zastosowano drut spawalniczy OK </a:t>
            </a:r>
            <a:r>
              <a:rPr lang="pl-PL" sz="2000" dirty="0" err="1"/>
              <a:t>Autrod</a:t>
            </a:r>
            <a:r>
              <a:rPr lang="pl-PL" sz="2000" dirty="0"/>
              <a:t> 13.20 (EN 756: SCrMo2) oraz topnik OK </a:t>
            </a:r>
            <a:r>
              <a:rPr lang="pl-PL" sz="2000" dirty="0" err="1"/>
              <a:t>Flux</a:t>
            </a:r>
            <a:r>
              <a:rPr lang="pl-PL" sz="2000" dirty="0"/>
              <a:t> 10.61</a:t>
            </a:r>
            <a:r>
              <a:rPr lang="pl-PL" sz="2000" b="1" dirty="0"/>
              <a:t> (</a:t>
            </a:r>
            <a:r>
              <a:rPr lang="pl-PL" sz="2000" dirty="0"/>
              <a:t>EN ISO </a:t>
            </a:r>
            <a:r>
              <a:rPr lang="pl-PL" sz="2000" dirty="0" smtClean="0"/>
              <a:t>14174: SA-FB165DC</a:t>
            </a:r>
            <a:r>
              <a:rPr lang="pl-PL" sz="2000" dirty="0"/>
              <a:t>). Badano złącza spawane </a:t>
            </a:r>
            <a:r>
              <a:rPr lang="pl-PL" sz="2000" dirty="0" smtClean="0"/>
              <a:t>bez o. c. </a:t>
            </a:r>
            <a:r>
              <a:rPr lang="pl-PL" sz="2000" dirty="0"/>
              <a:t>i po wyżarzaniu w </a:t>
            </a:r>
            <a:r>
              <a:rPr lang="pl-PL" sz="2000" dirty="0" err="1" smtClean="0"/>
              <a:t>temperatu</a:t>
            </a:r>
            <a:r>
              <a:rPr lang="pl-PL" sz="2000" dirty="0" smtClean="0"/>
              <a:t>- </a:t>
            </a:r>
            <a:r>
              <a:rPr lang="pl-PL" sz="2000" dirty="0" err="1" smtClean="0"/>
              <a:t>rze</a:t>
            </a:r>
            <a:r>
              <a:rPr lang="pl-PL" sz="2000" dirty="0" smtClean="0"/>
              <a:t> </a:t>
            </a:r>
            <a:r>
              <a:rPr lang="pl-PL" sz="2000" dirty="0"/>
              <a:t>735÷745°C przez 0,5 godz. Elementy przed spawaniem podgrzewano do 200˚C utrzymując tą temperaturę w trakcie spawania oraz do 2 godz. po </a:t>
            </a:r>
            <a:r>
              <a:rPr lang="pl-PL" sz="2000" dirty="0" smtClean="0"/>
              <a:t>spawaniu.</a:t>
            </a:r>
            <a:endParaRPr lang="pl-PL" sz="2000" dirty="0"/>
          </a:p>
          <a:p>
            <a:pPr marL="0" lvl="0" indent="0">
              <a:buNone/>
            </a:pPr>
            <a:r>
              <a:rPr lang="pl-PL" sz="2000" dirty="0" smtClean="0"/>
              <a:t>2. Rury </a:t>
            </a:r>
            <a:r>
              <a:rPr lang="pl-PL" sz="2000" dirty="0">
                <a:sym typeface="Symbol"/>
              </a:rPr>
              <a:t></a:t>
            </a:r>
            <a:r>
              <a:rPr lang="pl-PL" sz="2000" dirty="0"/>
              <a:t> 44,5x7,1 mm ze stali </a:t>
            </a:r>
            <a:r>
              <a:rPr lang="pl-PL" sz="2000" b="1" dirty="0"/>
              <a:t>TP347HFG</a:t>
            </a:r>
            <a:r>
              <a:rPr lang="pl-PL" sz="2000" dirty="0"/>
              <a:t> </a:t>
            </a:r>
            <a:r>
              <a:rPr lang="pl-PL" sz="2000" dirty="0" smtClean="0"/>
              <a:t>spawano </a:t>
            </a:r>
            <a:r>
              <a:rPr lang="pl-PL" sz="2000" dirty="0"/>
              <a:t>z płaskownikami o grubości </a:t>
            </a:r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pl-PL" sz="2000" dirty="0" smtClean="0"/>
              <a:t>6 </a:t>
            </a:r>
            <a:r>
              <a:rPr lang="pl-PL" sz="2000" dirty="0"/>
              <a:t>mm ze stali X6CrNi18-10. Złącza spawano łukiem krytym przy użyciu kombinacji: drut spawalniczy LNS 304L i topnik </a:t>
            </a:r>
            <a:r>
              <a:rPr lang="pl-PL" sz="2000" dirty="0" smtClean="0"/>
              <a:t>P2007.</a:t>
            </a:r>
            <a:endParaRPr lang="pl-PL" sz="2000" dirty="0"/>
          </a:p>
          <a:p>
            <a:pPr marL="0" indent="0">
              <a:buNone/>
            </a:pPr>
            <a:r>
              <a:rPr lang="pl-PL" sz="2000" dirty="0" smtClean="0"/>
              <a:t>3. </a:t>
            </a:r>
            <a:r>
              <a:rPr lang="pl-PL" sz="2000" b="1" dirty="0" smtClean="0"/>
              <a:t>Rury </a:t>
            </a:r>
            <a:r>
              <a:rPr lang="pl-PL" sz="2000" b="1" dirty="0"/>
              <a:t>kompozytowe </a:t>
            </a:r>
            <a:r>
              <a:rPr lang="pl-PL" sz="2000" dirty="0">
                <a:sym typeface="Symbol"/>
              </a:rPr>
              <a:t></a:t>
            </a:r>
            <a:r>
              <a:rPr lang="pl-PL" sz="2000" dirty="0"/>
              <a:t> 50,80x5,08 mm (stal 3R12 o grubości ścianki g = 1,30 mm, 4L7 g = 3,78 mm). Rura zewnętrzna wykonana była ze stali typu </a:t>
            </a:r>
            <a:r>
              <a:rPr lang="pl-PL" sz="2000" dirty="0" err="1"/>
              <a:t>Sandvik</a:t>
            </a:r>
            <a:r>
              <a:rPr lang="pl-PL" sz="2000" dirty="0"/>
              <a:t> 3R12 (ASME 304L</a:t>
            </a:r>
            <a:r>
              <a:rPr lang="pl-PL" sz="2000" dirty="0" smtClean="0"/>
              <a:t>) o </a:t>
            </a:r>
            <a:r>
              <a:rPr lang="pl-PL" sz="2000" dirty="0"/>
              <a:t>mikrostrukturze austenitycznej, natomiast rura wewnętrzna ze stali </a:t>
            </a:r>
            <a:r>
              <a:rPr lang="pl-PL" sz="2000" dirty="0" err="1"/>
              <a:t>Sandvik</a:t>
            </a:r>
            <a:r>
              <a:rPr lang="pl-PL" sz="2000" dirty="0"/>
              <a:t> 4L7 (ASME </a:t>
            </a:r>
            <a:r>
              <a:rPr lang="pl-PL" sz="2000" dirty="0" smtClean="0"/>
              <a:t>SA-210A1, PN-EN P265GH) </a:t>
            </a:r>
            <a:r>
              <a:rPr lang="pl-PL" sz="2000" dirty="0"/>
              <a:t>o mikrostrukturze ferrytyczno-perlitycznej. Płaskownik o grubości 6 mm wykonany był ze stali X6CrNi18-10. Złącza spawano łukiem krytym drutem spawalniczym LNS 304L (ISO 14343: </a:t>
            </a:r>
            <a:r>
              <a:rPr lang="pl-PL" sz="2000" dirty="0" smtClean="0"/>
              <a:t>S199L</a:t>
            </a:r>
            <a:r>
              <a:rPr lang="pl-PL" sz="2000" dirty="0"/>
              <a:t>) z topnikiem P2007 </a:t>
            </a:r>
            <a:r>
              <a:rPr lang="pl-PL" sz="2000" dirty="0" smtClean="0"/>
              <a:t>(EN ISO </a:t>
            </a:r>
            <a:r>
              <a:rPr lang="pl-PL" sz="2000" dirty="0"/>
              <a:t>14174: SA AF2 64 AC H5 2-20).</a:t>
            </a:r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24328" y="260648"/>
            <a:ext cx="952296" cy="936103"/>
          </a:xfrm>
          <a:prstGeom prst="rect">
            <a:avLst/>
          </a:prstGeom>
        </p:spPr>
      </p:pic>
      <p:sp>
        <p:nvSpPr>
          <p:cNvPr id="5" name="Prostokąt 4"/>
          <p:cNvSpPr/>
          <p:nvPr/>
        </p:nvSpPr>
        <p:spPr>
          <a:xfrm>
            <a:off x="340937" y="1052736"/>
            <a:ext cx="7471423" cy="72008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448140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19056" cy="706090"/>
          </a:xfrm>
        </p:spPr>
        <p:txBody>
          <a:bodyPr>
            <a:normAutofit/>
          </a:bodyPr>
          <a:lstStyle/>
          <a:p>
            <a:r>
              <a:rPr lang="pl-PL" sz="3200" dirty="0"/>
              <a:t>Materiał do badań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3285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000" dirty="0"/>
              <a:t>Tabela 1. Składy chemiczne rur i płaskowników; %</a:t>
            </a:r>
            <a:r>
              <a:rPr lang="pl-PL" sz="2000" baseline="-25000" dirty="0"/>
              <a:t>mas.</a:t>
            </a:r>
            <a:endParaRPr lang="pl-PL" sz="2000" dirty="0"/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24328" y="260648"/>
            <a:ext cx="952296" cy="936103"/>
          </a:xfrm>
          <a:prstGeom prst="rect">
            <a:avLst/>
          </a:prstGeom>
        </p:spPr>
      </p:pic>
      <p:sp>
        <p:nvSpPr>
          <p:cNvPr id="5" name="Prostokąt 4"/>
          <p:cNvSpPr/>
          <p:nvPr/>
        </p:nvSpPr>
        <p:spPr>
          <a:xfrm>
            <a:off x="340937" y="1052736"/>
            <a:ext cx="7471423" cy="72008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794434"/>
              </p:ext>
            </p:extLst>
          </p:nvPr>
        </p:nvGraphicFramePr>
        <p:xfrm>
          <a:off x="1619672" y="1916832"/>
          <a:ext cx="5693541" cy="45262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70847"/>
                <a:gridCol w="582625"/>
                <a:gridCol w="592519"/>
                <a:gridCol w="611727"/>
                <a:gridCol w="611727"/>
                <a:gridCol w="580878"/>
                <a:gridCol w="587281"/>
                <a:gridCol w="587281"/>
                <a:gridCol w="568656"/>
              </a:tblGrid>
              <a:tr h="25144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Stal</a:t>
                      </a:r>
                      <a:endParaRPr lang="pl-PL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861" marR="628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C</a:t>
                      </a:r>
                      <a:endParaRPr lang="pl-PL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861" marR="628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Si</a:t>
                      </a:r>
                      <a:endParaRPr lang="pl-PL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861" marR="628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Mn</a:t>
                      </a:r>
                      <a:endParaRPr lang="pl-PL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861" marR="628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P</a:t>
                      </a:r>
                      <a:endParaRPr lang="pl-PL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861" marR="628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S</a:t>
                      </a:r>
                      <a:endParaRPr lang="pl-PL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861" marR="628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Cr</a:t>
                      </a:r>
                      <a:endParaRPr lang="pl-PL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861" marR="628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Mo</a:t>
                      </a:r>
                      <a:endParaRPr lang="pl-PL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861" marR="628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Ni</a:t>
                      </a:r>
                      <a:endParaRPr lang="pl-PL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861" marR="62861" marT="0" marB="0"/>
                </a:tc>
              </a:tr>
              <a:tr h="251442">
                <a:tc row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 </a:t>
                      </a:r>
                      <a:endParaRPr lang="pl-PL" sz="90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VM12SHC</a:t>
                      </a:r>
                      <a:endParaRPr lang="pl-PL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861" marR="628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0,13</a:t>
                      </a:r>
                      <a:endParaRPr lang="pl-PL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861" marR="628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0,46</a:t>
                      </a:r>
                      <a:endParaRPr lang="pl-PL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861" marR="628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0,41</a:t>
                      </a:r>
                      <a:endParaRPr lang="pl-PL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861" marR="628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0,020</a:t>
                      </a:r>
                      <a:endParaRPr lang="pl-PL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861" marR="628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0,004</a:t>
                      </a:r>
                      <a:endParaRPr lang="pl-PL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861" marR="628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11,15</a:t>
                      </a:r>
                      <a:endParaRPr lang="pl-PL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861" marR="628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0,23</a:t>
                      </a:r>
                      <a:endParaRPr lang="pl-PL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861" marR="628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0,35</a:t>
                      </a:r>
                      <a:endParaRPr lang="pl-PL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861" marR="62861" marT="0" marB="0"/>
                </a:tc>
              </a:tr>
              <a:tr h="251442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Cu</a:t>
                      </a:r>
                      <a:endParaRPr lang="pl-PL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861" marR="628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Al</a:t>
                      </a:r>
                      <a:endParaRPr lang="pl-PL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861" marR="628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Nb</a:t>
                      </a:r>
                      <a:endParaRPr lang="pl-PL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861" marR="628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V</a:t>
                      </a:r>
                      <a:endParaRPr lang="pl-PL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861" marR="628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N</a:t>
                      </a:r>
                      <a:endParaRPr lang="pl-PL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861" marR="628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B</a:t>
                      </a:r>
                      <a:endParaRPr lang="pl-PL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861" marR="628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Co</a:t>
                      </a:r>
                      <a:endParaRPr lang="pl-PL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861" marR="628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W</a:t>
                      </a:r>
                      <a:endParaRPr lang="pl-PL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861" marR="62861" marT="0" marB="0"/>
                </a:tc>
              </a:tr>
              <a:tr h="251442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0,08</a:t>
                      </a:r>
                      <a:endParaRPr lang="pl-PL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861" marR="628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0,007</a:t>
                      </a:r>
                      <a:endParaRPr lang="pl-PL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861" marR="628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0,034</a:t>
                      </a:r>
                      <a:endParaRPr lang="pl-PL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861" marR="628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0,22</a:t>
                      </a:r>
                      <a:endParaRPr lang="pl-PL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861" marR="628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0,032</a:t>
                      </a:r>
                      <a:endParaRPr lang="pl-PL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861" marR="628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0,005</a:t>
                      </a:r>
                      <a:endParaRPr lang="pl-PL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861" marR="628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1,46</a:t>
                      </a:r>
                      <a:endParaRPr lang="pl-PL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861" marR="628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1,54</a:t>
                      </a:r>
                      <a:endParaRPr lang="pl-PL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861" marR="62861" marT="0" marB="0"/>
                </a:tc>
              </a:tr>
              <a:tr h="251442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</a:rPr>
                        <a:t>TP347HFG</a:t>
                      </a:r>
                      <a:endParaRPr lang="pl-PL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861" marR="628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C</a:t>
                      </a:r>
                      <a:endParaRPr lang="pl-PL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861" marR="628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Si</a:t>
                      </a:r>
                      <a:endParaRPr lang="pl-PL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861" marR="628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Mn</a:t>
                      </a:r>
                      <a:endParaRPr lang="pl-PL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861" marR="628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P</a:t>
                      </a:r>
                      <a:endParaRPr lang="pl-PL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861" marR="628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S</a:t>
                      </a:r>
                      <a:endParaRPr lang="pl-PL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861" marR="628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Cr</a:t>
                      </a:r>
                      <a:endParaRPr lang="pl-PL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861" marR="628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Ni</a:t>
                      </a:r>
                      <a:endParaRPr lang="pl-PL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861" marR="628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Nb+Ta</a:t>
                      </a:r>
                      <a:endParaRPr lang="pl-PL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861" marR="62861" marT="0" marB="0"/>
                </a:tc>
              </a:tr>
              <a:tr h="251442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0,070</a:t>
                      </a:r>
                      <a:endParaRPr lang="pl-PL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861" marR="628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0,29</a:t>
                      </a:r>
                      <a:endParaRPr lang="pl-PL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861" marR="628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1,42</a:t>
                      </a:r>
                      <a:endParaRPr lang="pl-PL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861" marR="628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0,016</a:t>
                      </a:r>
                      <a:endParaRPr lang="pl-PL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861" marR="628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0,0007</a:t>
                      </a:r>
                      <a:endParaRPr lang="pl-PL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861" marR="628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18,17</a:t>
                      </a:r>
                      <a:endParaRPr lang="pl-PL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861" marR="628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11,58</a:t>
                      </a:r>
                      <a:endParaRPr lang="pl-PL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861" marR="628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0,85</a:t>
                      </a:r>
                      <a:endParaRPr lang="pl-PL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861" marR="62861" marT="0" marB="0"/>
                </a:tc>
              </a:tr>
              <a:tr h="251442">
                <a:tc rowSpan="4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 </a:t>
                      </a:r>
                      <a:endParaRPr lang="pl-PL" sz="90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4L7</a:t>
                      </a:r>
                      <a:endParaRPr lang="pl-PL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861" marR="628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C</a:t>
                      </a:r>
                      <a:endParaRPr lang="pl-PL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861" marR="628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Si</a:t>
                      </a:r>
                      <a:endParaRPr lang="pl-PL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861" marR="628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Mn</a:t>
                      </a:r>
                      <a:endParaRPr lang="pl-PL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861" marR="628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P</a:t>
                      </a:r>
                      <a:endParaRPr lang="pl-PL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861" marR="628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S</a:t>
                      </a:r>
                      <a:endParaRPr lang="pl-PL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861" marR="628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Cr</a:t>
                      </a:r>
                      <a:endParaRPr lang="pl-PL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861" marR="628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Ni</a:t>
                      </a:r>
                      <a:endParaRPr lang="pl-PL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861" marR="628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Mo</a:t>
                      </a:r>
                      <a:endParaRPr lang="pl-PL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861" marR="62861" marT="0" marB="0"/>
                </a:tc>
              </a:tr>
              <a:tr h="251442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0,192</a:t>
                      </a:r>
                      <a:endParaRPr lang="pl-PL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861" marR="628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0,274</a:t>
                      </a:r>
                      <a:endParaRPr lang="pl-PL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861" marR="628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0,696</a:t>
                      </a:r>
                      <a:endParaRPr lang="pl-PL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861" marR="628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0,007</a:t>
                      </a:r>
                      <a:endParaRPr lang="pl-PL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861" marR="628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0,010</a:t>
                      </a:r>
                      <a:endParaRPr lang="pl-PL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861" marR="628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0,076</a:t>
                      </a:r>
                      <a:endParaRPr lang="pl-PL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861" marR="628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0,050</a:t>
                      </a:r>
                      <a:endParaRPr lang="pl-PL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861" marR="628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0,018</a:t>
                      </a:r>
                      <a:endParaRPr lang="pl-PL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861" marR="62861" marT="0" marB="0"/>
                </a:tc>
              </a:tr>
              <a:tr h="251442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V</a:t>
                      </a:r>
                      <a:endParaRPr lang="pl-PL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861" marR="628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Ti</a:t>
                      </a:r>
                      <a:endParaRPr lang="pl-PL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861" marR="628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Cu</a:t>
                      </a:r>
                      <a:endParaRPr lang="pl-PL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861" marR="628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Al</a:t>
                      </a:r>
                      <a:endParaRPr lang="pl-PL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861" marR="628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Nb</a:t>
                      </a:r>
                      <a:endParaRPr lang="pl-PL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861" marR="628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N</a:t>
                      </a:r>
                      <a:endParaRPr lang="pl-PL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861" marR="628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 </a:t>
                      </a:r>
                      <a:endParaRPr lang="pl-PL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861" marR="628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 </a:t>
                      </a:r>
                      <a:endParaRPr lang="pl-PL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861" marR="62861" marT="0" marB="0"/>
                </a:tc>
              </a:tr>
              <a:tr h="251442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0,002</a:t>
                      </a:r>
                      <a:endParaRPr lang="pl-PL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861" marR="628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0,005</a:t>
                      </a:r>
                      <a:endParaRPr lang="pl-PL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861" marR="628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0,086</a:t>
                      </a:r>
                      <a:endParaRPr lang="pl-PL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861" marR="628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0,009</a:t>
                      </a:r>
                      <a:endParaRPr lang="pl-PL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861" marR="628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0,0</a:t>
                      </a:r>
                      <a:endParaRPr lang="pl-PL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861" marR="628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0,0069</a:t>
                      </a:r>
                      <a:endParaRPr lang="pl-PL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861" marR="628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 </a:t>
                      </a:r>
                      <a:endParaRPr lang="pl-PL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861" marR="628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 </a:t>
                      </a:r>
                      <a:endParaRPr lang="pl-PL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861" marR="62861" marT="0" marB="0"/>
                </a:tc>
              </a:tr>
              <a:tr h="251442">
                <a:tc rowSpan="4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 </a:t>
                      </a:r>
                      <a:endParaRPr lang="pl-PL" sz="90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3R12</a:t>
                      </a:r>
                      <a:endParaRPr lang="pl-PL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861" marR="628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C</a:t>
                      </a:r>
                      <a:endParaRPr lang="pl-PL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861" marR="628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Si</a:t>
                      </a:r>
                      <a:endParaRPr lang="pl-PL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861" marR="628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Mn</a:t>
                      </a:r>
                      <a:endParaRPr lang="pl-PL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861" marR="628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P</a:t>
                      </a:r>
                      <a:endParaRPr lang="pl-PL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861" marR="628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S</a:t>
                      </a:r>
                      <a:endParaRPr lang="pl-PL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861" marR="628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Cr</a:t>
                      </a:r>
                      <a:endParaRPr lang="pl-PL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861" marR="628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Ni</a:t>
                      </a:r>
                      <a:endParaRPr lang="pl-PL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861" marR="628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Mo</a:t>
                      </a:r>
                      <a:endParaRPr lang="pl-PL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861" marR="62861" marT="0" marB="0"/>
                </a:tc>
              </a:tr>
              <a:tr h="251442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0,012</a:t>
                      </a:r>
                      <a:endParaRPr lang="pl-PL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861" marR="628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0,36</a:t>
                      </a:r>
                      <a:endParaRPr lang="pl-PL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861" marR="628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1,19</a:t>
                      </a:r>
                      <a:endParaRPr lang="pl-PL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861" marR="628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0,023</a:t>
                      </a:r>
                      <a:endParaRPr lang="pl-PL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861" marR="628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0,0052</a:t>
                      </a:r>
                      <a:endParaRPr lang="pl-PL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861" marR="628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18,47</a:t>
                      </a:r>
                      <a:endParaRPr lang="pl-PL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861" marR="628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10,12</a:t>
                      </a:r>
                      <a:endParaRPr lang="pl-PL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861" marR="628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0,29</a:t>
                      </a:r>
                      <a:endParaRPr lang="pl-PL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861" marR="62861" marT="0" marB="0"/>
                </a:tc>
              </a:tr>
              <a:tr h="251442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V</a:t>
                      </a:r>
                      <a:endParaRPr lang="pl-PL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861" marR="628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Ti</a:t>
                      </a:r>
                      <a:endParaRPr lang="pl-PL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861" marR="628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Cu</a:t>
                      </a:r>
                      <a:endParaRPr lang="pl-PL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861" marR="628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Al</a:t>
                      </a:r>
                      <a:endParaRPr lang="pl-PL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861" marR="628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Nb</a:t>
                      </a:r>
                      <a:endParaRPr lang="pl-PL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861" marR="628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N</a:t>
                      </a:r>
                      <a:endParaRPr lang="pl-PL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861" marR="628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 </a:t>
                      </a:r>
                      <a:endParaRPr lang="pl-PL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861" marR="628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 </a:t>
                      </a:r>
                      <a:endParaRPr lang="pl-PL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861" marR="62861" marT="0" marB="0"/>
                </a:tc>
              </a:tr>
              <a:tr h="251442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0,050</a:t>
                      </a:r>
                      <a:endParaRPr lang="pl-PL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861" marR="628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0,009</a:t>
                      </a:r>
                      <a:endParaRPr lang="pl-PL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861" marR="628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0,35</a:t>
                      </a:r>
                      <a:endParaRPr lang="pl-PL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861" marR="628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0,003</a:t>
                      </a:r>
                      <a:endParaRPr lang="pl-PL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861" marR="628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0,01</a:t>
                      </a:r>
                      <a:endParaRPr lang="pl-PL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861" marR="628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0,052</a:t>
                      </a:r>
                      <a:endParaRPr lang="pl-PL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861" marR="628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 </a:t>
                      </a:r>
                      <a:endParaRPr lang="pl-PL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861" marR="628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 </a:t>
                      </a:r>
                      <a:endParaRPr lang="pl-PL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861" marR="62861" marT="0" marB="0"/>
                </a:tc>
              </a:tr>
              <a:tr h="251442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10Cr5Mo910</a:t>
                      </a:r>
                      <a:endParaRPr lang="pl-PL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861" marR="628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C</a:t>
                      </a:r>
                      <a:endParaRPr lang="pl-PL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861" marR="628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Si</a:t>
                      </a:r>
                      <a:endParaRPr lang="pl-PL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861" marR="628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Mn</a:t>
                      </a:r>
                      <a:endParaRPr lang="pl-PL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861" marR="628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P</a:t>
                      </a:r>
                      <a:endParaRPr lang="pl-PL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861" marR="628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S</a:t>
                      </a:r>
                      <a:endParaRPr lang="pl-PL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861" marR="628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Cr</a:t>
                      </a:r>
                      <a:endParaRPr lang="pl-PL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861" marR="628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Mo</a:t>
                      </a:r>
                      <a:endParaRPr lang="pl-PL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861" marR="628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Cu</a:t>
                      </a:r>
                      <a:endParaRPr lang="pl-PL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861" marR="62861" marT="0" marB="0"/>
                </a:tc>
              </a:tr>
              <a:tr h="251442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0,10</a:t>
                      </a:r>
                      <a:endParaRPr lang="pl-PL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861" marR="628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0,35</a:t>
                      </a:r>
                      <a:endParaRPr lang="pl-PL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861" marR="628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0,65</a:t>
                      </a:r>
                      <a:endParaRPr lang="pl-PL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861" marR="628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0,015</a:t>
                      </a:r>
                      <a:endParaRPr lang="pl-PL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861" marR="628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0,008</a:t>
                      </a:r>
                      <a:endParaRPr lang="pl-PL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861" marR="628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2,25</a:t>
                      </a:r>
                      <a:endParaRPr lang="pl-PL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861" marR="628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1,0</a:t>
                      </a:r>
                      <a:endParaRPr lang="pl-PL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861" marR="628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0,01</a:t>
                      </a:r>
                      <a:endParaRPr lang="pl-PL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861" marR="62861" marT="0" marB="0"/>
                </a:tc>
              </a:tr>
              <a:tr h="251442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X6CrNi18-10</a:t>
                      </a:r>
                      <a:endParaRPr lang="pl-PL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861" marR="628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C</a:t>
                      </a:r>
                      <a:endParaRPr lang="pl-PL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861" marR="628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Si</a:t>
                      </a:r>
                      <a:endParaRPr lang="pl-PL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861" marR="628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Mn</a:t>
                      </a:r>
                      <a:endParaRPr lang="pl-PL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861" marR="628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P</a:t>
                      </a:r>
                      <a:endParaRPr lang="pl-PL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861" marR="628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S</a:t>
                      </a:r>
                      <a:endParaRPr lang="pl-PL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861" marR="628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Cr</a:t>
                      </a:r>
                      <a:endParaRPr lang="pl-PL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861" marR="628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Ni</a:t>
                      </a:r>
                      <a:endParaRPr lang="pl-PL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861" marR="628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Mo</a:t>
                      </a:r>
                      <a:endParaRPr lang="pl-PL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861" marR="62861" marT="0" marB="0"/>
                </a:tc>
              </a:tr>
              <a:tr h="251442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0,05</a:t>
                      </a:r>
                      <a:endParaRPr lang="pl-PL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861" marR="628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0,35</a:t>
                      </a:r>
                      <a:endParaRPr lang="pl-PL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861" marR="628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1,35</a:t>
                      </a:r>
                      <a:endParaRPr lang="pl-PL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861" marR="628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0,018</a:t>
                      </a:r>
                      <a:endParaRPr lang="pl-PL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861" marR="628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0,007</a:t>
                      </a:r>
                      <a:endParaRPr lang="pl-PL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861" marR="628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18,20</a:t>
                      </a:r>
                      <a:endParaRPr lang="pl-PL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861" marR="628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10,02</a:t>
                      </a:r>
                      <a:endParaRPr lang="pl-PL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861" marR="628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</a:rPr>
                        <a:t>0,11</a:t>
                      </a:r>
                      <a:endParaRPr lang="pl-PL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861" marR="62861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448140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19056" cy="706090"/>
          </a:xfrm>
        </p:spPr>
        <p:txBody>
          <a:bodyPr>
            <a:normAutofit fontScale="90000"/>
          </a:bodyPr>
          <a:lstStyle/>
          <a:p>
            <a:r>
              <a:rPr lang="pl-PL" sz="3000" noProof="1" smtClean="0"/>
              <a:t>Badania makro- i mikrostruktury </a:t>
            </a:r>
            <a:br>
              <a:rPr lang="pl-PL" sz="3000" noProof="1" smtClean="0"/>
            </a:br>
            <a:r>
              <a:rPr lang="pl-PL" sz="3000" noProof="1" smtClean="0"/>
              <a:t>złaczy spawanych</a:t>
            </a:r>
            <a:endParaRPr lang="pl-PL" sz="30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785395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pl-PL" sz="2000" dirty="0"/>
              <a:t>Badania makroskopowe złączy spawanych </a:t>
            </a:r>
            <a:r>
              <a:rPr lang="pl-PL" sz="2000" dirty="0" smtClean="0"/>
              <a:t>wykonane </a:t>
            </a:r>
            <a:r>
              <a:rPr lang="pl-PL" sz="2000" dirty="0"/>
              <a:t>w celu określenia budowy geometrycznej złączy oraz </a:t>
            </a:r>
            <a:r>
              <a:rPr lang="pl-PL" sz="2000" dirty="0" smtClean="0"/>
              <a:t>obecności </a:t>
            </a:r>
            <a:r>
              <a:rPr lang="pl-PL" sz="2000" dirty="0"/>
              <a:t>ewentualnych niezgodności </a:t>
            </a:r>
            <a:r>
              <a:rPr lang="pl-PL" sz="2000" dirty="0" smtClean="0"/>
              <a:t>spawalniczych. Obserwacje prowadzone na mikroskopach metalograficznych pozwoliły na określenie mikrostruktury w różnych obszarach złącza oraz pozwoliły na ujawnienie występowania mikroskopowych pęknięć w spoinie.</a:t>
            </a:r>
          </a:p>
          <a:p>
            <a:pPr marL="0" indent="0">
              <a:buNone/>
            </a:pPr>
            <a:endParaRPr lang="pl-PL" sz="2000" dirty="0"/>
          </a:p>
          <a:p>
            <a:pPr marL="0" indent="0">
              <a:buNone/>
            </a:pPr>
            <a:r>
              <a:rPr lang="pl-PL" sz="2000" dirty="0"/>
              <a:t>Badania strukturalne wykonano na zgładach metalograficznych trawionych następująco: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sz="2000" dirty="0"/>
              <a:t>złącza spawane ze stali VM12SHC - chemicznie, odczynnikiem złożonym </a:t>
            </a:r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pl-PL" sz="2000" dirty="0" smtClean="0"/>
              <a:t>z </a:t>
            </a:r>
            <a:r>
              <a:rPr lang="pl-PL" sz="2000" dirty="0"/>
              <a:t>27 ml HF, 4 ml HNO</a:t>
            </a:r>
            <a:r>
              <a:rPr lang="pl-PL" sz="2000" baseline="-25000" dirty="0"/>
              <a:t>3</a:t>
            </a:r>
            <a:r>
              <a:rPr lang="pl-PL" sz="2000" dirty="0"/>
              <a:t> </a:t>
            </a:r>
            <a:r>
              <a:rPr lang="pl-PL" sz="2000" dirty="0" smtClean="0"/>
              <a:t>i </a:t>
            </a:r>
            <a:r>
              <a:rPr lang="pl-PL" sz="2000" dirty="0"/>
              <a:t>19 ml </a:t>
            </a:r>
            <a:r>
              <a:rPr lang="pl-PL" sz="2000" dirty="0" smtClean="0"/>
              <a:t>H</a:t>
            </a:r>
            <a:r>
              <a:rPr lang="pl-PL" sz="2000" baseline="-25000" dirty="0" smtClean="0"/>
              <a:t>2</a:t>
            </a:r>
            <a:r>
              <a:rPr lang="pl-PL" sz="2000" dirty="0" smtClean="0"/>
              <a:t>O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sz="2000" dirty="0" smtClean="0"/>
              <a:t>złącza </a:t>
            </a:r>
            <a:r>
              <a:rPr lang="pl-PL" sz="2000" dirty="0"/>
              <a:t>ze stali TP347HFG - elektrolitycznie w 50% wodnym roztworze kwasu </a:t>
            </a:r>
            <a:r>
              <a:rPr lang="pl-PL" sz="2000" dirty="0" smtClean="0"/>
              <a:t>azotowego, </a:t>
            </a:r>
            <a:r>
              <a:rPr lang="pl-PL" sz="2000" dirty="0"/>
              <a:t>stosując napięcie 4V i czas </a:t>
            </a:r>
            <a:r>
              <a:rPr lang="pl-PL" sz="2000" dirty="0" smtClean="0"/>
              <a:t>60s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sz="2000" dirty="0" smtClean="0"/>
              <a:t>złącza </a:t>
            </a:r>
            <a:r>
              <a:rPr lang="pl-PL" sz="2000" dirty="0"/>
              <a:t>spawane rury kompozytowej: stal </a:t>
            </a:r>
            <a:r>
              <a:rPr lang="pl-PL" sz="2000" dirty="0" smtClean="0"/>
              <a:t>3R12 - </a:t>
            </a:r>
            <a:r>
              <a:rPr lang="pl-PL" sz="2000" dirty="0"/>
              <a:t>elektrolitycznie w 30% wodnym roztworze kwasu szczawiowego stosując napięcie 6V i czas </a:t>
            </a:r>
            <a:r>
              <a:rPr lang="pl-PL" sz="2000" dirty="0" smtClean="0"/>
              <a:t>30s, </a:t>
            </a:r>
            <a:r>
              <a:rPr lang="pl-PL" sz="2000" dirty="0"/>
              <a:t>stal 4L7 - chemicznie w 3% alkoholowym roztworze HNO</a:t>
            </a:r>
            <a:r>
              <a:rPr lang="pl-PL" sz="2000" baseline="-25000" dirty="0"/>
              <a:t>3</a:t>
            </a:r>
            <a:r>
              <a:rPr lang="pl-PL" sz="2000" dirty="0"/>
              <a:t>.</a:t>
            </a:r>
          </a:p>
          <a:p>
            <a:pPr marL="0" indent="0">
              <a:buNone/>
            </a:pPr>
            <a:endParaRPr lang="pl-PL" sz="2000" dirty="0"/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24328" y="260648"/>
            <a:ext cx="952296" cy="936103"/>
          </a:xfrm>
          <a:prstGeom prst="rect">
            <a:avLst/>
          </a:prstGeom>
        </p:spPr>
      </p:pic>
      <p:sp>
        <p:nvSpPr>
          <p:cNvPr id="5" name="Prostokąt 4"/>
          <p:cNvSpPr/>
          <p:nvPr/>
        </p:nvSpPr>
        <p:spPr>
          <a:xfrm>
            <a:off x="340937" y="1052736"/>
            <a:ext cx="7471423" cy="72008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448140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19056" cy="706090"/>
          </a:xfrm>
        </p:spPr>
        <p:txBody>
          <a:bodyPr>
            <a:normAutofit fontScale="90000"/>
          </a:bodyPr>
          <a:lstStyle/>
          <a:p>
            <a:r>
              <a:rPr lang="pl-PL" sz="3000" noProof="1"/>
              <a:t>Badania </a:t>
            </a:r>
            <a:r>
              <a:rPr lang="pl-PL" sz="3000" noProof="1" smtClean="0"/>
              <a:t>wizualne i makrostruktury złaczy spawanych ze </a:t>
            </a:r>
            <a:r>
              <a:rPr lang="pl-PL" sz="3000" noProof="1"/>
              <a:t>stali VM12SHC</a:t>
            </a:r>
            <a:endParaRPr lang="pl-PL" sz="3000" dirty="0"/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24328" y="260648"/>
            <a:ext cx="952296" cy="936103"/>
          </a:xfrm>
          <a:prstGeom prst="rect">
            <a:avLst/>
          </a:prstGeom>
        </p:spPr>
      </p:pic>
      <p:sp>
        <p:nvSpPr>
          <p:cNvPr id="5" name="Prostokąt 4"/>
          <p:cNvSpPr/>
          <p:nvPr/>
        </p:nvSpPr>
        <p:spPr>
          <a:xfrm>
            <a:off x="340937" y="1052736"/>
            <a:ext cx="7471423" cy="72008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6" name="Symbol zastępczy zawartości 5" descr="DSCN3488.JPG"/>
          <p:cNvPicPr>
            <a:picLocks noGrp="1"/>
          </p:cNvPicPr>
          <p:nvPr>
            <p:ph idx="1"/>
          </p:nvPr>
        </p:nvPicPr>
        <p:blipFill>
          <a:blip r:embed="rId3" cstate="screen">
            <a:lum bright="5000" contrast="10000"/>
          </a:blip>
          <a:stretch>
            <a:fillRect/>
          </a:stretch>
        </p:blipFill>
        <p:spPr>
          <a:xfrm>
            <a:off x="251520" y="1556792"/>
            <a:ext cx="4320000" cy="3600000"/>
          </a:xfrm>
          <a:prstGeom prst="rect">
            <a:avLst/>
          </a:prstGeom>
        </p:spPr>
      </p:pic>
      <p:pic>
        <p:nvPicPr>
          <p:cNvPr id="7" name="Obraz 6" descr="P1010096.JPG"/>
          <p:cNvPicPr/>
          <p:nvPr/>
        </p:nvPicPr>
        <p:blipFill>
          <a:blip r:embed="rId4" cstate="screen"/>
          <a:stretch>
            <a:fillRect/>
          </a:stretch>
        </p:blipFill>
        <p:spPr>
          <a:xfrm>
            <a:off x="4644008" y="1556792"/>
            <a:ext cx="4320000" cy="3600000"/>
          </a:xfrm>
          <a:prstGeom prst="rect">
            <a:avLst/>
          </a:prstGeom>
        </p:spPr>
      </p:pic>
      <p:sp>
        <p:nvSpPr>
          <p:cNvPr id="8" name="Symbol zastępczy zawartości 2"/>
          <p:cNvSpPr txBox="1">
            <a:spLocks/>
          </p:cNvSpPr>
          <p:nvPr/>
        </p:nvSpPr>
        <p:spPr>
          <a:xfrm>
            <a:off x="323528" y="5589240"/>
            <a:ext cx="8424936" cy="8640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kumimoji="0" lang="pl-PL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Widok powierzchni spoin oraz makrostruktura złącza spawanego rury ze stali VM12SHC </a:t>
            </a:r>
            <a:br>
              <a:rPr kumimoji="0" lang="pl-PL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pl-PL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 płaskownikiem ze stali </a:t>
            </a:r>
            <a:r>
              <a:rPr lang="pl-PL" dirty="0" smtClean="0"/>
              <a:t>10Cr5Mo910</a:t>
            </a: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79313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19056" cy="706090"/>
          </a:xfrm>
        </p:spPr>
        <p:txBody>
          <a:bodyPr>
            <a:normAutofit fontScale="90000"/>
          </a:bodyPr>
          <a:lstStyle/>
          <a:p>
            <a:r>
              <a:rPr lang="pl-PL" sz="3000" noProof="1" smtClean="0"/>
              <a:t>Badania mikrostruktury złaczy  spawanych</a:t>
            </a:r>
            <a:br>
              <a:rPr lang="pl-PL" sz="3000" noProof="1" smtClean="0"/>
            </a:br>
            <a:r>
              <a:rPr lang="pl-PL" sz="3000" noProof="1" smtClean="0"/>
              <a:t>ze stali VM12SHC</a:t>
            </a:r>
            <a:endParaRPr lang="pl-PL" sz="3000" dirty="0"/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24328" y="260648"/>
            <a:ext cx="952296" cy="936103"/>
          </a:xfrm>
          <a:prstGeom prst="rect">
            <a:avLst/>
          </a:prstGeom>
        </p:spPr>
      </p:pic>
      <p:sp>
        <p:nvSpPr>
          <p:cNvPr id="5" name="Prostokąt 4"/>
          <p:cNvSpPr/>
          <p:nvPr/>
        </p:nvSpPr>
        <p:spPr>
          <a:xfrm>
            <a:off x="340937" y="1052736"/>
            <a:ext cx="7471423" cy="72008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7" name="Symbol zastępczy zawartości 6" descr="50mr.jpg"/>
          <p:cNvPicPr>
            <a:picLocks noGrp="1"/>
          </p:cNvPicPr>
          <p:nvPr>
            <p:ph idx="1"/>
          </p:nvPr>
        </p:nvPicPr>
        <p:blipFill>
          <a:blip r:embed="rId3" cstate="screen"/>
          <a:stretch>
            <a:fillRect/>
          </a:stretch>
        </p:blipFill>
        <p:spPr>
          <a:xfrm>
            <a:off x="5076056" y="1268760"/>
            <a:ext cx="2880000" cy="2160000"/>
          </a:xfrm>
          <a:prstGeom prst="rect">
            <a:avLst/>
          </a:prstGeom>
        </p:spPr>
      </p:pic>
      <p:pic>
        <p:nvPicPr>
          <p:cNvPr id="9" name="Obraz 8" descr="50mr r.jpg"/>
          <p:cNvPicPr/>
          <p:nvPr/>
        </p:nvPicPr>
        <p:blipFill>
          <a:blip r:embed="rId4" cstate="screen"/>
          <a:stretch>
            <a:fillRect/>
          </a:stretch>
        </p:blipFill>
        <p:spPr>
          <a:xfrm>
            <a:off x="899592" y="3861048"/>
            <a:ext cx="2880000" cy="2160000"/>
          </a:xfrm>
          <a:prstGeom prst="rect">
            <a:avLst/>
          </a:prstGeom>
        </p:spPr>
      </p:pic>
      <p:pic>
        <p:nvPicPr>
          <p:cNvPr id="10" name="Obraz 9" descr="50 mr r.jpg"/>
          <p:cNvPicPr/>
          <p:nvPr/>
        </p:nvPicPr>
        <p:blipFill>
          <a:blip r:embed="rId5" cstate="screen"/>
          <a:stretch>
            <a:fillRect/>
          </a:stretch>
        </p:blipFill>
        <p:spPr>
          <a:xfrm>
            <a:off x="899592" y="1268760"/>
            <a:ext cx="2880000" cy="2160000"/>
          </a:xfrm>
          <a:prstGeom prst="rect">
            <a:avLst/>
          </a:prstGeom>
        </p:spPr>
      </p:pic>
      <p:sp>
        <p:nvSpPr>
          <p:cNvPr id="11" name="Symbol zastępczy zawartości 2"/>
          <p:cNvSpPr txBox="1">
            <a:spLocks/>
          </p:cNvSpPr>
          <p:nvPr/>
        </p:nvSpPr>
        <p:spPr>
          <a:xfrm>
            <a:off x="611560" y="3501008"/>
            <a:ext cx="3600400" cy="3600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l-PL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Mikrostruktura stali VM12SHC </a:t>
            </a:r>
            <a:r>
              <a:rPr lang="pl-PL" sz="1600" dirty="0" smtClean="0"/>
              <a:t>przed o. c.</a:t>
            </a:r>
            <a:endParaRPr kumimoji="0" lang="pl-PL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Symbol zastępczy zawartości 2"/>
          <p:cNvSpPr txBox="1">
            <a:spLocks/>
          </p:cNvSpPr>
          <p:nvPr/>
        </p:nvSpPr>
        <p:spPr>
          <a:xfrm>
            <a:off x="755576" y="6165304"/>
            <a:ext cx="3096344" cy="5040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l-PL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Mikrostruktura stali VM12SHC </a:t>
            </a:r>
            <a:r>
              <a:rPr lang="pl-PL" sz="1600" dirty="0" smtClean="0"/>
              <a:t>po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l-PL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wyżarzaniu w 750°C/0,5 h</a:t>
            </a:r>
            <a:endParaRPr kumimoji="0" lang="pl-PL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Symbol zastępczy zawartości 2"/>
          <p:cNvSpPr txBox="1">
            <a:spLocks/>
          </p:cNvSpPr>
          <p:nvPr/>
        </p:nvSpPr>
        <p:spPr>
          <a:xfrm>
            <a:off x="4716016" y="3501008"/>
            <a:ext cx="3888432" cy="3600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kumimoji="0" lang="pl-PL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Mikrostruktura stali </a:t>
            </a:r>
            <a:r>
              <a:rPr lang="pl-PL" sz="1600" dirty="0" smtClean="0"/>
              <a:t>10Cr5Mo910</a:t>
            </a:r>
            <a:r>
              <a:rPr kumimoji="0" lang="pl-PL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pl-PL" sz="1600" dirty="0" smtClean="0"/>
              <a:t>przed o. c.</a:t>
            </a:r>
            <a:endParaRPr kumimoji="0" lang="pl-PL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 descr="D:\Staszek\FWE NB 158\Wyniki badań\okulary\VM12SHC\19\płaskownik\50 mr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5076056" y="3861048"/>
            <a:ext cx="2880000" cy="2159709"/>
          </a:xfrm>
          <a:prstGeom prst="rect">
            <a:avLst/>
          </a:prstGeom>
          <a:noFill/>
        </p:spPr>
      </p:pic>
      <p:sp>
        <p:nvSpPr>
          <p:cNvPr id="15" name="Symbol zastępczy zawartości 2"/>
          <p:cNvSpPr txBox="1">
            <a:spLocks/>
          </p:cNvSpPr>
          <p:nvPr/>
        </p:nvSpPr>
        <p:spPr>
          <a:xfrm>
            <a:off x="4932040" y="6237312"/>
            <a:ext cx="3888432" cy="3600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kumimoji="0" lang="pl-PL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Mikrostruktura stali </a:t>
            </a:r>
            <a:r>
              <a:rPr lang="pl-PL" sz="1600" dirty="0" smtClean="0"/>
              <a:t>10Cr5Mo910</a:t>
            </a:r>
            <a:r>
              <a:rPr kumimoji="0" lang="pl-PL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pl-PL" sz="1600" dirty="0" smtClean="0"/>
              <a:t>po o. c.</a:t>
            </a:r>
            <a:endParaRPr kumimoji="0" lang="pl-PL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62243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19056" cy="706090"/>
          </a:xfrm>
        </p:spPr>
        <p:txBody>
          <a:bodyPr>
            <a:normAutofit fontScale="90000"/>
          </a:bodyPr>
          <a:lstStyle/>
          <a:p>
            <a:r>
              <a:rPr lang="pl-PL" sz="3000" noProof="1" smtClean="0"/>
              <a:t>Badania mikrostruktury złaczy  spawanych</a:t>
            </a:r>
            <a:br>
              <a:rPr lang="pl-PL" sz="3000" noProof="1" smtClean="0"/>
            </a:br>
            <a:r>
              <a:rPr lang="pl-PL" sz="3000" noProof="1" smtClean="0"/>
              <a:t>ze stali VM12SHC</a:t>
            </a:r>
            <a:endParaRPr lang="pl-PL" sz="3000" dirty="0"/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24328" y="260648"/>
            <a:ext cx="952296" cy="936103"/>
          </a:xfrm>
          <a:prstGeom prst="rect">
            <a:avLst/>
          </a:prstGeom>
        </p:spPr>
      </p:pic>
      <p:sp>
        <p:nvSpPr>
          <p:cNvPr id="5" name="Prostokąt 4"/>
          <p:cNvSpPr/>
          <p:nvPr/>
        </p:nvSpPr>
        <p:spPr>
          <a:xfrm>
            <a:off x="340937" y="1052736"/>
            <a:ext cx="7471423" cy="72008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6" name="Obraz 5" descr="5 sp4.jpg"/>
          <p:cNvPicPr/>
          <p:nvPr/>
        </p:nvPicPr>
        <p:blipFill>
          <a:blip r:embed="rId3" cstate="screen"/>
          <a:stretch>
            <a:fillRect/>
          </a:stretch>
        </p:blipFill>
        <p:spPr>
          <a:xfrm>
            <a:off x="755576" y="1268760"/>
            <a:ext cx="2880000" cy="2160000"/>
          </a:xfrm>
          <a:prstGeom prst="rect">
            <a:avLst/>
          </a:prstGeom>
        </p:spPr>
      </p:pic>
      <p:pic>
        <p:nvPicPr>
          <p:cNvPr id="10" name="Obraz 9" descr="50sp.jpg"/>
          <p:cNvPicPr/>
          <p:nvPr/>
        </p:nvPicPr>
        <p:blipFill>
          <a:blip r:embed="rId4" cstate="screen"/>
          <a:stretch>
            <a:fillRect/>
          </a:stretch>
        </p:blipFill>
        <p:spPr>
          <a:xfrm>
            <a:off x="755576" y="4005064"/>
            <a:ext cx="2880000" cy="2160000"/>
          </a:xfrm>
          <a:prstGeom prst="rect">
            <a:avLst/>
          </a:prstGeom>
        </p:spPr>
      </p:pic>
      <p:sp>
        <p:nvSpPr>
          <p:cNvPr id="13" name="Symbol zastępczy zawartości 2"/>
          <p:cNvSpPr txBox="1">
            <a:spLocks/>
          </p:cNvSpPr>
          <p:nvPr/>
        </p:nvSpPr>
        <p:spPr>
          <a:xfrm>
            <a:off x="755576" y="3501008"/>
            <a:ext cx="3024336" cy="3600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kumimoji="0" lang="pl-PL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Mikrostruktura spoiny </a:t>
            </a:r>
            <a:r>
              <a:rPr lang="pl-PL" sz="1600" dirty="0" smtClean="0"/>
              <a:t>przed o. c.</a:t>
            </a:r>
            <a:endParaRPr kumimoji="0" lang="pl-PL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Symbol zastępczy zawartości 2"/>
          <p:cNvSpPr txBox="1">
            <a:spLocks/>
          </p:cNvSpPr>
          <p:nvPr/>
        </p:nvSpPr>
        <p:spPr>
          <a:xfrm>
            <a:off x="755576" y="6309320"/>
            <a:ext cx="3024336" cy="3600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kumimoji="0" lang="pl-PL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Mikrostruktura spoiny </a:t>
            </a:r>
            <a:r>
              <a:rPr lang="pl-PL" sz="1600" dirty="0" smtClean="0"/>
              <a:t>po o. c.</a:t>
            </a:r>
            <a:endParaRPr kumimoji="0" lang="pl-PL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50" name="Picture 2" descr="D:\Staszek\FWE NB 158\Wyniki badań\okulary\VM12SHC\16\mikro płaskownik+ sp\50swc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076056" y="1268760"/>
            <a:ext cx="2880000" cy="2159709"/>
          </a:xfrm>
          <a:prstGeom prst="rect">
            <a:avLst/>
          </a:prstGeom>
          <a:noFill/>
        </p:spPr>
      </p:pic>
      <p:pic>
        <p:nvPicPr>
          <p:cNvPr id="2051" name="Picture 3" descr="D:\Staszek\FWE NB 158\Wyniki badań\okulary\VM12SHC\21\mikro płaskownik\20swc3a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5076056" y="3933056"/>
            <a:ext cx="2880000" cy="2159709"/>
          </a:xfrm>
          <a:prstGeom prst="rect">
            <a:avLst/>
          </a:prstGeom>
          <a:noFill/>
        </p:spPr>
      </p:pic>
      <p:sp>
        <p:nvSpPr>
          <p:cNvPr id="18" name="Symbol zastępczy zawartości 2"/>
          <p:cNvSpPr txBox="1">
            <a:spLocks/>
          </p:cNvSpPr>
          <p:nvPr/>
        </p:nvSpPr>
        <p:spPr>
          <a:xfrm>
            <a:off x="4860032" y="3501008"/>
            <a:ext cx="4032448" cy="3600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kumimoji="0" lang="pl-PL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Mikrostruktura  SWC płaskownika </a:t>
            </a:r>
            <a:r>
              <a:rPr lang="pl-PL" sz="1600" dirty="0" smtClean="0"/>
              <a:t>przed o. c.</a:t>
            </a:r>
            <a:endParaRPr kumimoji="0" lang="pl-PL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1" name="Symbol zastępczy zawartości 2"/>
          <p:cNvSpPr txBox="1">
            <a:spLocks/>
          </p:cNvSpPr>
          <p:nvPr/>
        </p:nvSpPr>
        <p:spPr>
          <a:xfrm>
            <a:off x="4788024" y="6309320"/>
            <a:ext cx="3672408" cy="3600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kumimoji="0" lang="pl-PL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Mikrostruktura  SWC płaskownika </a:t>
            </a:r>
            <a:r>
              <a:rPr lang="pl-PL" sz="1600" dirty="0" smtClean="0"/>
              <a:t>po o. c.</a:t>
            </a:r>
            <a:endParaRPr kumimoji="0" lang="pl-PL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36222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19056" cy="706090"/>
          </a:xfrm>
        </p:spPr>
        <p:txBody>
          <a:bodyPr>
            <a:normAutofit fontScale="90000"/>
          </a:bodyPr>
          <a:lstStyle/>
          <a:p>
            <a:r>
              <a:rPr lang="pl-PL" sz="3000" noProof="1" smtClean="0"/>
              <a:t>Badania mikrostruktury złaczy  spawanych</a:t>
            </a:r>
            <a:br>
              <a:rPr lang="pl-PL" sz="3000" noProof="1" smtClean="0"/>
            </a:br>
            <a:r>
              <a:rPr lang="pl-PL" sz="3000" noProof="1" smtClean="0"/>
              <a:t>ze stali VM12SHC</a:t>
            </a:r>
            <a:endParaRPr lang="pl-PL" sz="3000" dirty="0"/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24328" y="260648"/>
            <a:ext cx="952296" cy="936103"/>
          </a:xfrm>
          <a:prstGeom prst="rect">
            <a:avLst/>
          </a:prstGeom>
        </p:spPr>
      </p:pic>
      <p:sp>
        <p:nvSpPr>
          <p:cNvPr id="5" name="Prostokąt 4"/>
          <p:cNvSpPr/>
          <p:nvPr/>
        </p:nvSpPr>
        <p:spPr>
          <a:xfrm>
            <a:off x="340937" y="1052736"/>
            <a:ext cx="7471423" cy="72008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4098" name="Picture 2" descr="D:\Staszek\FWE NB 158\Wyniki badań\okulary\VM12SHC\16\sp + rura\sp 2\50 swc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83568" y="1340768"/>
            <a:ext cx="2880000" cy="2159709"/>
          </a:xfrm>
          <a:prstGeom prst="rect">
            <a:avLst/>
          </a:prstGeom>
          <a:noFill/>
        </p:spPr>
      </p:pic>
      <p:pic>
        <p:nvPicPr>
          <p:cNvPr id="4101" name="Picture 5" descr="D:\Staszek\FWE NB 158\Wyniki badań\okulary\VM12SHC\19\rura\sp3\swc50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83568" y="4149080"/>
            <a:ext cx="2880000" cy="2159709"/>
          </a:xfrm>
          <a:prstGeom prst="rect">
            <a:avLst/>
          </a:prstGeom>
          <a:noFill/>
        </p:spPr>
      </p:pic>
      <p:pic>
        <p:nvPicPr>
          <p:cNvPr id="4102" name="Picture 6" descr="D:\Staszek\FWE NB 158\Wyniki badań\okulary\VM12SHC\21\rura\sp2\50swc a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004048" y="4149080"/>
            <a:ext cx="2880000" cy="2159709"/>
          </a:xfrm>
          <a:prstGeom prst="rect">
            <a:avLst/>
          </a:prstGeom>
          <a:noFill/>
        </p:spPr>
      </p:pic>
      <p:pic>
        <p:nvPicPr>
          <p:cNvPr id="4103" name="Picture 7" descr="D:\Staszek\FWE NB 158\Wyniki badań\okulary\VM12SHC\18\rura\sp2\50swc a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5004048" y="1340768"/>
            <a:ext cx="2880000" cy="2159709"/>
          </a:xfrm>
          <a:prstGeom prst="rect">
            <a:avLst/>
          </a:prstGeom>
          <a:noFill/>
        </p:spPr>
      </p:pic>
      <p:sp>
        <p:nvSpPr>
          <p:cNvPr id="21" name="Symbol zastępczy zawartości 2"/>
          <p:cNvSpPr txBox="1">
            <a:spLocks/>
          </p:cNvSpPr>
          <p:nvPr/>
        </p:nvSpPr>
        <p:spPr>
          <a:xfrm>
            <a:off x="539552" y="6309320"/>
            <a:ext cx="3024336" cy="3600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kumimoji="0" lang="pl-PL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Mikrostruktura  SWC rury </a:t>
            </a:r>
            <a:r>
              <a:rPr lang="pl-PL" sz="1600" dirty="0" smtClean="0"/>
              <a:t>po o. c.</a:t>
            </a:r>
            <a:endParaRPr kumimoji="0" lang="pl-PL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2" name="Symbol zastępczy zawartości 2"/>
          <p:cNvSpPr txBox="1">
            <a:spLocks/>
          </p:cNvSpPr>
          <p:nvPr/>
        </p:nvSpPr>
        <p:spPr>
          <a:xfrm>
            <a:off x="611560" y="3645024"/>
            <a:ext cx="3024336" cy="3600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kumimoji="0" lang="pl-PL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Mikrostruktura  SWC rury </a:t>
            </a:r>
            <a:r>
              <a:rPr lang="pl-PL" sz="1600" dirty="0" smtClean="0"/>
              <a:t>bez o. c.</a:t>
            </a:r>
            <a:endParaRPr kumimoji="0" lang="pl-PL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3" name="Symbol zastępczy zawartości 2"/>
          <p:cNvSpPr txBox="1">
            <a:spLocks/>
          </p:cNvSpPr>
          <p:nvPr/>
        </p:nvSpPr>
        <p:spPr>
          <a:xfrm>
            <a:off x="4283968" y="3645024"/>
            <a:ext cx="4608512" cy="3600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kumimoji="0" lang="pl-PL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Mikrostruktura  SWC rury </a:t>
            </a:r>
            <a:r>
              <a:rPr lang="pl-PL" sz="1600" dirty="0" smtClean="0"/>
              <a:t>bez o. c. Widoczny  ferryt </a:t>
            </a:r>
            <a:r>
              <a:rPr lang="pl-PL" sz="1600" dirty="0" smtClean="0">
                <a:sym typeface="Symbol"/>
              </a:rPr>
              <a:t></a:t>
            </a:r>
            <a:endParaRPr kumimoji="0" lang="pl-PL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4" name="Symbol zastępczy zawartości 2"/>
          <p:cNvSpPr txBox="1">
            <a:spLocks/>
          </p:cNvSpPr>
          <p:nvPr/>
        </p:nvSpPr>
        <p:spPr>
          <a:xfrm>
            <a:off x="4283968" y="6309320"/>
            <a:ext cx="4608512" cy="3600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kumimoji="0" lang="pl-PL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Mikrostruktura  SWC rury  po</a:t>
            </a:r>
            <a:r>
              <a:rPr lang="pl-PL" sz="1600" dirty="0" smtClean="0"/>
              <a:t> o. c. Widoczny  ferryt </a:t>
            </a:r>
            <a:r>
              <a:rPr lang="pl-PL" sz="1600" dirty="0" smtClean="0">
                <a:sym typeface="Symbol"/>
              </a:rPr>
              <a:t></a:t>
            </a:r>
            <a:endParaRPr kumimoji="0" lang="pl-PL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02122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479</TotalTime>
  <Words>936</Words>
  <Application>Microsoft Office PowerPoint</Application>
  <PresentationFormat>On-screen Show (4:3)</PresentationFormat>
  <Paragraphs>299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Motyw pakietu Office</vt:lpstr>
      <vt:lpstr>Amec Foster Wheeler Energy Fakop</vt:lpstr>
      <vt:lpstr>Amec Foster Wheeler Energy Fakop</vt:lpstr>
      <vt:lpstr>Materiał do badań</vt:lpstr>
      <vt:lpstr>Materiał do badań</vt:lpstr>
      <vt:lpstr>Badania makro- i mikrostruktury  złaczy spawanych</vt:lpstr>
      <vt:lpstr>Badania wizualne i makrostruktury złaczy spawanych ze stali VM12SHC</vt:lpstr>
      <vt:lpstr>Badania mikrostruktury złaczy  spawanych ze stali VM12SHC</vt:lpstr>
      <vt:lpstr>Badania mikrostruktury złaczy  spawanych ze stali VM12SHC</vt:lpstr>
      <vt:lpstr>Badania mikrostruktury złaczy  spawanych ze stali VM12SHC</vt:lpstr>
      <vt:lpstr>Pomiary twardości złaczy  spawanych ze stali VM12SHC</vt:lpstr>
      <vt:lpstr>Badania złaczy spawanych rur ze stali TP347HFG</vt:lpstr>
      <vt:lpstr>Badania wizulane i makrostruktury złaczy spawanych rur ze stali TP347HFG</vt:lpstr>
      <vt:lpstr>Badania wizualne i makrostruktury złaczy spawanych rur ze stali TP347HFG</vt:lpstr>
      <vt:lpstr>Badania mikrostruktury złaczy spawanych  rur ze stali TP347HFG</vt:lpstr>
      <vt:lpstr>Badania mikrostruktury złaczy spawanych  rur ze stali TP347HFG</vt:lpstr>
      <vt:lpstr>Pomiary twardości złaczy  spawanych rur ze stali TP347HFG</vt:lpstr>
      <vt:lpstr>Badania makrostruktury złaczy spawanych  z rur kompozytowych ze stali 3R12/4L7</vt:lpstr>
      <vt:lpstr>Badania mikrostruktury złaczy spawanych   z rur kompozytowych ze stali 3R12/4L7</vt:lpstr>
      <vt:lpstr>Badania mikrostruktury złaczy spawanych   z rur kompozytowych ze stali 3R12/4L7</vt:lpstr>
      <vt:lpstr>Pomiary twardości złaczy  spawanych  z rur kompozytowych ze stali 3R12/4L7</vt:lpstr>
      <vt:lpstr>Podsumowanie</vt:lpstr>
      <vt:lpstr>Podsumowanie</vt:lpstr>
      <vt:lpstr>Podsumowanie</vt:lpstr>
    </vt:vector>
  </TitlesOfParts>
  <Company>KNoM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Amec Foster Wheeler Energy Fakop</dc:title>
  <dc:creator>slalik</dc:creator>
  <cp:lastModifiedBy>Strzelec Sylwia</cp:lastModifiedBy>
  <cp:revision>73</cp:revision>
  <dcterms:created xsi:type="dcterms:W3CDTF">2015-11-12T11:33:55Z</dcterms:created>
  <dcterms:modified xsi:type="dcterms:W3CDTF">2016-01-08T11:05:54Z</dcterms:modified>
</cp:coreProperties>
</file>